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9"/>
  </p:notesMasterIdLst>
  <p:handoutMasterIdLst>
    <p:handoutMasterId r:id="rId10"/>
  </p:handoutMasterIdLst>
  <p:sldIdLst>
    <p:sldId id="275" r:id="rId2"/>
    <p:sldId id="277" r:id="rId3"/>
    <p:sldId id="278" r:id="rId4"/>
    <p:sldId id="279" r:id="rId5"/>
    <p:sldId id="276" r:id="rId6"/>
    <p:sldId id="280" r:id="rId7"/>
    <p:sldId id="267" r:id="rId8"/>
  </p:sldIdLst>
  <p:sldSz cx="9144000" cy="6858000" type="screen4x3"/>
  <p:notesSz cx="6858000" cy="9144000"/>
  <p:embeddedFontLst>
    <p:embeddedFont>
      <p:font typeface="Twinkl" pitchFamily="2" charset="0"/>
      <p:regular r:id="rId11"/>
      <p:bold r:id="rId12"/>
    </p:embeddedFont>
    <p:embeddedFont>
      <p:font typeface="Calibri" panose="020F0502020204030204"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40" userDrawn="1">
          <p15:clr>
            <a:srgbClr val="A4A3A4"/>
          </p15:clr>
        </p15:guide>
        <p15:guide id="5" orient="horz" pos="3974" userDrawn="1">
          <p15:clr>
            <a:srgbClr val="A4A3A4"/>
          </p15:clr>
        </p15:guide>
        <p15:guide id="6" pos="5420" userDrawn="1">
          <p15:clr>
            <a:srgbClr val="A4A3A4"/>
          </p15:clr>
        </p15:guide>
        <p15:guide id="7" orient="horz" pos="346" userDrawn="1">
          <p15:clr>
            <a:srgbClr val="A4A3A4"/>
          </p15:clr>
        </p15:guide>
        <p15:guide id="8" pos="476" userDrawn="1">
          <p15:clr>
            <a:srgbClr val="A4A3A4"/>
          </p15:clr>
        </p15:guide>
        <p15:guide id="9" orient="horz" pos="482" userDrawn="1">
          <p15:clr>
            <a:srgbClr val="A4A3A4"/>
          </p15:clr>
        </p15:guide>
        <p15:guide id="10" orient="horz" pos="3838" userDrawn="1">
          <p15:clr>
            <a:srgbClr val="A4A3A4"/>
          </p15:clr>
        </p15:guide>
        <p15:guide id="11" pos="528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407D"/>
    <a:srgbClr val="007AC2"/>
    <a:srgbClr val="AFDEF9"/>
    <a:srgbClr val="80C1EB"/>
    <a:srgbClr val="18A0DB"/>
    <a:srgbClr val="DE1E5A"/>
    <a:srgbClr val="BC0105"/>
    <a:srgbClr val="4DB1E3"/>
    <a:srgbClr val="ACDDF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118" d="100"/>
          <a:sy n="118" d="100"/>
        </p:scale>
        <p:origin x="1392" y="60"/>
      </p:cViewPr>
      <p:guideLst>
        <p:guide orient="horz" pos="2160"/>
        <p:guide pos="2880"/>
        <p:guide pos="340"/>
        <p:guide orient="horz" pos="3974"/>
        <p:guide pos="5420"/>
        <p:guide orient="horz" pos="346"/>
        <p:guide pos="476"/>
        <p:guide orient="horz" pos="482"/>
        <p:guide orient="horz" pos="3838"/>
        <p:guide pos="5284"/>
      </p:guideLst>
    </p:cSldViewPr>
  </p:slideViewPr>
  <p:notesTextViewPr>
    <p:cViewPr>
      <p:scale>
        <a:sx n="3" d="2"/>
        <a:sy n="3" d="2"/>
      </p:scale>
      <p:origin x="0" y="0"/>
    </p:cViewPr>
  </p:notesTextViewPr>
  <p:notesViewPr>
    <p:cSldViewPr snapToGrid="0" showGuides="1">
      <p:cViewPr varScale="1">
        <p:scale>
          <a:sx n="77" d="100"/>
          <a:sy n="77" d="100"/>
        </p:scale>
        <p:origin x="264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handoutMaster" Target="handoutMasters/handout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34F151-63AC-41CE-96F5-7702E930870C}" type="datetimeFigureOut">
              <a:rPr lang="en-GB" smtClean="0"/>
              <a:t>05/01/2021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676B846-B279-40AC-BFF5-DBC4013370C2}" type="slidenum">
              <a:rPr lang="en-GB" smtClean="0"/>
              <a:t>‹#›</a:t>
            </a:fld>
            <a:endParaRPr lang="en-GB"/>
          </a:p>
        </p:txBody>
      </p:sp>
    </p:spTree>
    <p:extLst>
      <p:ext uri="{BB962C8B-B14F-4D97-AF65-F5344CB8AC3E}">
        <p14:creationId xmlns:p14="http://schemas.microsoft.com/office/powerpoint/2010/main" val="264539701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02C5D1-7818-41B5-ABAD-5E4B38A5388F}" type="datetimeFigureOut">
              <a:rPr lang="en-GB" smtClean="0"/>
              <a:t>05/01/2021</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21341-850D-40E1-BB3D-87946DC9B06D}" type="slidenum">
              <a:rPr lang="en-GB" smtClean="0"/>
              <a:t>‹#›</a:t>
            </a:fld>
            <a:endParaRPr lang="en-GB"/>
          </a:p>
        </p:txBody>
      </p:sp>
    </p:spTree>
    <p:extLst>
      <p:ext uri="{BB962C8B-B14F-4D97-AF65-F5344CB8AC3E}">
        <p14:creationId xmlns:p14="http://schemas.microsoft.com/office/powerpoint/2010/main" val="84704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hyperlink" Target="https://www.twinkl.co.uk/" TargetMode="External"/><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www.twinkl.co.uk/" TargetMode="External"/><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hlinkClick r:id="rId3"/>
          </p:cNvPr>
          <p:cNvSpPr/>
          <p:nvPr userDrawn="1"/>
        </p:nvSpPr>
        <p:spPr>
          <a:xfrm>
            <a:off x="4137660" y="5561814"/>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37040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Box">
    <p:spTree>
      <p:nvGrpSpPr>
        <p:cNvPr id="1" name=""/>
        <p:cNvGrpSpPr/>
        <p:nvPr/>
      </p:nvGrpSpPr>
      <p:grpSpPr>
        <a:xfrm>
          <a:off x="0" y="0"/>
          <a:ext cx="0" cy="0"/>
          <a:chOff x="0" y="0"/>
          <a:chExt cx="0" cy="0"/>
        </a:xfrm>
      </p:grpSpPr>
      <p:sp>
        <p:nvSpPr>
          <p:cNvPr id="4" name="Rounded Rectangle 3"/>
          <p:cNvSpPr/>
          <p:nvPr userDrawn="1"/>
        </p:nvSpPr>
        <p:spPr bwMode="auto">
          <a:xfrm>
            <a:off x="457198" y="438151"/>
            <a:ext cx="8220075" cy="5957887"/>
          </a:xfrm>
          <a:prstGeom prst="roundRect">
            <a:avLst>
              <a:gd name="adj" fmla="val 2649"/>
            </a:avLst>
          </a:prstGeom>
          <a:solidFill>
            <a:schemeClr val="bg1"/>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72497" y="5734211"/>
            <a:ext cx="576495" cy="580719"/>
          </a:xfrm>
          <a:prstGeom prst="rect">
            <a:avLst/>
          </a:prstGeom>
        </p:spPr>
      </p:pic>
    </p:spTree>
    <p:extLst>
      <p:ext uri="{BB962C8B-B14F-4D97-AF65-F5344CB8AC3E}">
        <p14:creationId xmlns:p14="http://schemas.microsoft.com/office/powerpoint/2010/main" val="3429871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Rounded Rectangle 4"/>
          <p:cNvSpPr/>
          <p:nvPr userDrawn="1"/>
        </p:nvSpPr>
        <p:spPr bwMode="auto">
          <a:xfrm>
            <a:off x="457198" y="438151"/>
            <a:ext cx="8220075" cy="5957887"/>
          </a:xfrm>
          <a:prstGeom prst="roundRect">
            <a:avLst>
              <a:gd name="adj" fmla="val 2649"/>
            </a:avLst>
          </a:prstGeom>
          <a:solidFill>
            <a:schemeClr val="bg1"/>
          </a:solidFill>
          <a:ln w="25400" cap="rnd">
            <a:solidFill>
              <a:srgbClr val="80C1E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8" name="Title 5"/>
          <p:cNvSpPr>
            <a:spLocks noGrp="1"/>
          </p:cNvSpPr>
          <p:nvPr>
            <p:ph type="title"/>
          </p:nvPr>
        </p:nvSpPr>
        <p:spPr>
          <a:xfrm>
            <a:off x="457198" y="478895"/>
            <a:ext cx="8220075" cy="994306"/>
          </a:xfrm>
        </p:spPr>
        <p:txBody>
          <a:bodyPr>
            <a:noAutofit/>
          </a:bodyPr>
          <a:lstStyle>
            <a:lvl1pPr>
              <a:defRPr>
                <a:latin typeface="Twinkl" pitchFamily="2" charset="0"/>
              </a:defRPr>
            </a:lvl1pPr>
          </a:lstStyle>
          <a:p>
            <a:r>
              <a:rPr lang="en-US" dirty="0"/>
              <a:t>Click to edit Master title style</a:t>
            </a:r>
            <a:endParaRPr lang="en-GB" dirty="0"/>
          </a:p>
        </p:txBody>
      </p:sp>
    </p:spTree>
    <p:extLst>
      <p:ext uri="{BB962C8B-B14F-4D97-AF65-F5344CB8AC3E}">
        <p14:creationId xmlns:p14="http://schemas.microsoft.com/office/powerpoint/2010/main" val="261079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ims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523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a:hlinkClick r:id="rId3"/>
          </p:cNvPr>
          <p:cNvSpPr/>
          <p:nvPr userDrawn="1"/>
        </p:nvSpPr>
        <p:spPr>
          <a:xfrm>
            <a:off x="4137660" y="3152488"/>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819737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9745" y="695325"/>
            <a:ext cx="8164510" cy="1150938"/>
          </a:xfrm>
          <a:prstGeom prst="roundRect">
            <a:avLst>
              <a:gd name="adj" fmla="val 9641"/>
            </a:avLst>
          </a:prstGeom>
          <a:noFill/>
          <a:ln w="25400">
            <a:noFill/>
          </a:ln>
        </p:spPr>
        <p:txBody>
          <a:bodyPr vert="horz" lIns="252000" tIns="252000" rIns="252000" bIns="252000" rtlCol="0" anchor="ctr" anchorCtr="1">
            <a:normAutofit/>
          </a:bodyPr>
          <a:lstStyle/>
          <a:p>
            <a:r>
              <a:rPr lang="en-US"/>
              <a:t>Click to edit Master title style</a:t>
            </a:r>
            <a:endParaRPr lang="en-US" dirty="0"/>
          </a:p>
        </p:txBody>
      </p:sp>
      <p:sp>
        <p:nvSpPr>
          <p:cNvPr id="3" name="Text Placeholder 2"/>
          <p:cNvSpPr>
            <a:spLocks noGrp="1"/>
          </p:cNvSpPr>
          <p:nvPr>
            <p:ph type="body" idx="1"/>
          </p:nvPr>
        </p:nvSpPr>
        <p:spPr>
          <a:xfrm>
            <a:off x="489745" y="1957386"/>
            <a:ext cx="8164510" cy="4387851"/>
          </a:xfrm>
          <a:prstGeom prst="roundRect">
            <a:avLst>
              <a:gd name="adj" fmla="val 2585"/>
            </a:avLst>
          </a:prstGeom>
          <a:noFill/>
          <a:ln w="25400">
            <a:noFill/>
          </a:ln>
        </p:spPr>
        <p:txBody>
          <a:bodyPr vert="horz" lIns="252000" tIns="252000" rIns="252000" bIns="25200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389201"/>
      </p:ext>
    </p:extLst>
  </p:cSld>
  <p:clrMap bg1="lt1" tx1="dk1" bg2="lt2" tx2="dk2" accent1="accent1" accent2="accent2" accent3="accent3" accent4="accent4" accent5="accent5" accent6="accent6" hlink="hlink" folHlink="folHlink"/>
  <p:sldLayoutIdLst>
    <p:sldLayoutId id="2147483661" r:id="rId1"/>
    <p:sldLayoutId id="2147483667" r:id="rId2"/>
    <p:sldLayoutId id="2147483662" r:id="rId3"/>
    <p:sldLayoutId id="2147483663" r:id="rId4"/>
    <p:sldLayoutId id="2147483666" r:id="rId5"/>
  </p:sldLayoutIdLst>
  <p:txStyles>
    <p:titleStyle>
      <a:lvl1pPr algn="l" defTabSz="914400" rtl="0" eaLnBrk="1" latinLnBrk="0" hangingPunct="1">
        <a:lnSpc>
          <a:spcPct val="90000"/>
        </a:lnSpc>
        <a:spcBef>
          <a:spcPct val="0"/>
        </a:spcBef>
        <a:buNone/>
        <a:defRPr sz="4000" b="1" kern="1200">
          <a:solidFill>
            <a:srgbClr val="1C1C1C"/>
          </a:solidFill>
          <a:latin typeface="Twinkl"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Twinkl" pitchFamily="50" charset="0"/>
          <a:ea typeface="Twinkl"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Twinkl" pitchFamily="50" charset="0"/>
          <a:ea typeface="Twinkl"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https://www.twinkl.com.au/resources/australian-resources-5---6-english/australian-resources-5---6-english-literacy/australian-resources-5---6-english-literacy-writing"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www.twinkl.com.au/resources/australian-resources-5---6-english/australian-resources-5---6-english-literacy/australian-resources-5---6-english-literacy-writing"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ight Triangle 2">
            <a:hlinkClick r:id="rId2"/>
            <a:extLst>
              <a:ext uri="{FF2B5EF4-FFF2-40B4-BE49-F238E27FC236}">
                <a16:creationId xmlns:a16="http://schemas.microsoft.com/office/drawing/2014/main" id="{40109D3E-4EBC-472B-9A11-930638BEC84D}"/>
              </a:ext>
            </a:extLst>
          </p:cNvPr>
          <p:cNvSpPr/>
          <p:nvPr/>
        </p:nvSpPr>
        <p:spPr>
          <a:xfrm>
            <a:off x="0" y="5159229"/>
            <a:ext cx="2340529" cy="1698771"/>
          </a:xfrm>
          <a:prstGeom prst="r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2485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6CF7094C-5A3E-4246-9658-9DF47CEF8D9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36431" y="3078277"/>
            <a:ext cx="11371514" cy="3961749"/>
          </a:xfrm>
          <a:prstGeom prst="rect">
            <a:avLst/>
          </a:prstGeom>
        </p:spPr>
      </p:pic>
      <p:grpSp>
        <p:nvGrpSpPr>
          <p:cNvPr id="10" name="Group 9">
            <a:extLst>
              <a:ext uri="{FF2B5EF4-FFF2-40B4-BE49-F238E27FC236}">
                <a16:creationId xmlns:a16="http://schemas.microsoft.com/office/drawing/2014/main" id="{6B0827CC-BC48-48B8-91CD-42C71EF18545}"/>
              </a:ext>
            </a:extLst>
          </p:cNvPr>
          <p:cNvGrpSpPr/>
          <p:nvPr/>
        </p:nvGrpSpPr>
        <p:grpSpPr>
          <a:xfrm>
            <a:off x="206032" y="254990"/>
            <a:ext cx="6440087" cy="1569634"/>
            <a:chOff x="206032" y="254990"/>
            <a:chExt cx="6440087" cy="1569634"/>
          </a:xfrm>
        </p:grpSpPr>
        <p:sp>
          <p:nvSpPr>
            <p:cNvPr id="9" name="Parallelogram 8">
              <a:extLst>
                <a:ext uri="{FF2B5EF4-FFF2-40B4-BE49-F238E27FC236}">
                  <a16:creationId xmlns:a16="http://schemas.microsoft.com/office/drawing/2014/main" id="{197E4F8E-E17A-4321-94D7-8D3DCFA8C28D}"/>
                </a:ext>
              </a:extLst>
            </p:cNvPr>
            <p:cNvSpPr/>
            <p:nvPr/>
          </p:nvSpPr>
          <p:spPr>
            <a:xfrm>
              <a:off x="406170" y="425005"/>
              <a:ext cx="6239949" cy="1200329"/>
            </a:xfrm>
            <a:prstGeom prst="parallelogram">
              <a:avLst>
                <a:gd name="adj" fmla="val 18574"/>
              </a:avLst>
            </a:prstGeom>
            <a:solidFill>
              <a:srgbClr val="01407D">
                <a:alpha val="3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4" name="Group 3">
              <a:extLst>
                <a:ext uri="{FF2B5EF4-FFF2-40B4-BE49-F238E27FC236}">
                  <a16:creationId xmlns:a16="http://schemas.microsoft.com/office/drawing/2014/main" id="{ACD993BB-9605-4A1B-A309-E3CAB5B06D7B}"/>
                </a:ext>
              </a:extLst>
            </p:cNvPr>
            <p:cNvGrpSpPr/>
            <p:nvPr/>
          </p:nvGrpSpPr>
          <p:grpSpPr>
            <a:xfrm>
              <a:off x="206032" y="254990"/>
              <a:ext cx="6396104" cy="1569634"/>
              <a:chOff x="211931" y="771787"/>
              <a:chExt cx="6396104" cy="1569634"/>
            </a:xfrm>
          </p:grpSpPr>
          <p:sp>
            <p:nvSpPr>
              <p:cNvPr id="5" name="Parallelogram 4">
                <a:extLst>
                  <a:ext uri="{FF2B5EF4-FFF2-40B4-BE49-F238E27FC236}">
                    <a16:creationId xmlns:a16="http://schemas.microsoft.com/office/drawing/2014/main" id="{772A264D-B682-4019-BED8-4DC384A78A2D}"/>
                  </a:ext>
                </a:extLst>
              </p:cNvPr>
              <p:cNvSpPr/>
              <p:nvPr/>
            </p:nvSpPr>
            <p:spPr>
              <a:xfrm>
                <a:off x="227272" y="771787"/>
                <a:ext cx="6380763" cy="1305361"/>
              </a:xfrm>
              <a:prstGeom prst="parallelogram">
                <a:avLst>
                  <a:gd name="adj" fmla="val 18574"/>
                </a:avLst>
              </a:prstGeom>
              <a:solidFill>
                <a:srgbClr val="AFDEF9"/>
              </a:solidFill>
              <a:ln w="28575">
                <a:solidFill>
                  <a:srgbClr val="007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22C11E03-24F4-4DB1-A522-89B83E05E2E5}"/>
                  </a:ext>
                </a:extLst>
              </p:cNvPr>
              <p:cNvSpPr txBox="1"/>
              <p:nvPr/>
            </p:nvSpPr>
            <p:spPr>
              <a:xfrm>
                <a:off x="543563" y="788565"/>
                <a:ext cx="5798513" cy="1200329"/>
              </a:xfrm>
              <a:prstGeom prst="rect">
                <a:avLst/>
              </a:prstGeom>
              <a:noFill/>
            </p:spPr>
            <p:txBody>
              <a:bodyPr wrap="square" rtlCol="0">
                <a:spAutoFit/>
              </a:bodyPr>
              <a:lstStyle/>
              <a:p>
                <a:pPr algn="ctr"/>
                <a:r>
                  <a:rPr lang="en-GB" sz="3600" b="1" dirty="0">
                    <a:ln w="19050">
                      <a:solidFill>
                        <a:schemeClr val="tx1"/>
                      </a:solidFill>
                    </a:ln>
                    <a:solidFill>
                      <a:srgbClr val="FFFFFF"/>
                    </a:solidFill>
                  </a:rPr>
                  <a:t>What is the Purpose of an Information Report?</a:t>
                </a:r>
              </a:p>
            </p:txBody>
          </p:sp>
          <p:sp>
            <p:nvSpPr>
              <p:cNvPr id="7" name="Right Triangle 6">
                <a:extLst>
                  <a:ext uri="{FF2B5EF4-FFF2-40B4-BE49-F238E27FC236}">
                    <a16:creationId xmlns:a16="http://schemas.microsoft.com/office/drawing/2014/main" id="{04693D36-96F7-47EE-84BB-3C4AAACAD309}"/>
                  </a:ext>
                </a:extLst>
              </p:cNvPr>
              <p:cNvSpPr/>
              <p:nvPr/>
            </p:nvSpPr>
            <p:spPr>
              <a:xfrm rot="10800000">
                <a:off x="211931" y="2091434"/>
                <a:ext cx="240045" cy="249987"/>
              </a:xfrm>
              <a:prstGeom prst="rtTriangle">
                <a:avLst/>
              </a:prstGeom>
              <a:solidFill>
                <a:srgbClr val="014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sp>
        <p:nvSpPr>
          <p:cNvPr id="14" name="Rectangle 13">
            <a:extLst>
              <a:ext uri="{FF2B5EF4-FFF2-40B4-BE49-F238E27FC236}">
                <a16:creationId xmlns:a16="http://schemas.microsoft.com/office/drawing/2014/main" id="{3FBB8CAE-DB64-43DB-A53D-8E79131DA7E8}"/>
              </a:ext>
            </a:extLst>
          </p:cNvPr>
          <p:cNvSpPr/>
          <p:nvPr/>
        </p:nvSpPr>
        <p:spPr>
          <a:xfrm>
            <a:off x="1479671" y="2164529"/>
            <a:ext cx="6184658" cy="646331"/>
          </a:xfrm>
          <a:prstGeom prst="rect">
            <a:avLst/>
          </a:prstGeom>
          <a:solidFill>
            <a:schemeClr val="bg1"/>
          </a:solidFill>
          <a:ln w="19050">
            <a:solidFill>
              <a:srgbClr val="01407D"/>
            </a:solidFill>
          </a:ln>
        </p:spPr>
        <p:txBody>
          <a:bodyPr wrap="square">
            <a:spAutoFit/>
          </a:bodyPr>
          <a:lstStyle/>
          <a:p>
            <a:r>
              <a:rPr lang="en-GB" dirty="0"/>
              <a:t>The purpose of an information report is to present information about an object, animal, person or place.</a:t>
            </a:r>
          </a:p>
        </p:txBody>
      </p:sp>
      <p:sp>
        <p:nvSpPr>
          <p:cNvPr id="20" name="Rectangle 19">
            <a:extLst>
              <a:ext uri="{FF2B5EF4-FFF2-40B4-BE49-F238E27FC236}">
                <a16:creationId xmlns:a16="http://schemas.microsoft.com/office/drawing/2014/main" id="{063D4BE6-0BEA-4D0F-8A12-98F99D65C29C}"/>
              </a:ext>
            </a:extLst>
          </p:cNvPr>
          <p:cNvSpPr/>
          <p:nvPr/>
        </p:nvSpPr>
        <p:spPr>
          <a:xfrm>
            <a:off x="1479671" y="3320410"/>
            <a:ext cx="6184658" cy="646331"/>
          </a:xfrm>
          <a:prstGeom prst="rect">
            <a:avLst/>
          </a:prstGeom>
          <a:solidFill>
            <a:schemeClr val="bg1"/>
          </a:solidFill>
          <a:ln w="19050">
            <a:solidFill>
              <a:srgbClr val="01407D"/>
            </a:solidFill>
          </a:ln>
        </p:spPr>
        <p:txBody>
          <a:bodyPr wrap="square">
            <a:spAutoFit/>
          </a:bodyPr>
          <a:lstStyle/>
          <a:p>
            <a:r>
              <a:rPr lang="en-GB" dirty="0"/>
              <a:t>They provide the reader with information, facts and evidence about a topic without providing personal opinion. </a:t>
            </a:r>
          </a:p>
        </p:txBody>
      </p:sp>
      <p:pic>
        <p:nvPicPr>
          <p:cNvPr id="24" name="Picture 23">
            <a:extLst>
              <a:ext uri="{FF2B5EF4-FFF2-40B4-BE49-F238E27FC236}">
                <a16:creationId xmlns:a16="http://schemas.microsoft.com/office/drawing/2014/main" id="{E0C5930A-B312-4695-ACA7-00AD1D3253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3497" y="2821228"/>
            <a:ext cx="3246759" cy="4240738"/>
          </a:xfrm>
          <a:prstGeom prst="rect">
            <a:avLst/>
          </a:prstGeom>
        </p:spPr>
      </p:pic>
      <p:pic>
        <p:nvPicPr>
          <p:cNvPr id="28" name="Picture 27">
            <a:extLst>
              <a:ext uri="{FF2B5EF4-FFF2-40B4-BE49-F238E27FC236}">
                <a16:creationId xmlns:a16="http://schemas.microsoft.com/office/drawing/2014/main" id="{A62A1C25-7AB3-4AC0-B878-3EA33420F58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3127" t="19292" r="39578" b="42818"/>
          <a:stretch/>
        </p:blipFill>
        <p:spPr>
          <a:xfrm>
            <a:off x="4740220" y="3749408"/>
            <a:ext cx="5239657" cy="3764052"/>
          </a:xfrm>
          <a:prstGeom prst="rect">
            <a:avLst/>
          </a:prstGeom>
        </p:spPr>
      </p:pic>
    </p:spTree>
    <p:extLst>
      <p:ext uri="{BB962C8B-B14F-4D97-AF65-F5344CB8AC3E}">
        <p14:creationId xmlns:p14="http://schemas.microsoft.com/office/powerpoint/2010/main" val="3644481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4000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1250" fill="hold"/>
                                        <p:tgtEl>
                                          <p:spTgt spid="24"/>
                                        </p:tgtEl>
                                        <p:attrNameLst>
                                          <p:attrName>ppt_x</p:attrName>
                                        </p:attrNameLst>
                                      </p:cBhvr>
                                      <p:tavLst>
                                        <p:tav tm="0">
                                          <p:val>
                                            <p:strVal val="0-#ppt_w/2"/>
                                          </p:val>
                                        </p:tav>
                                        <p:tav tm="100000">
                                          <p:val>
                                            <p:strVal val="#ppt_x"/>
                                          </p:val>
                                        </p:tav>
                                      </p:tavLst>
                                    </p:anim>
                                    <p:anim calcmode="lin" valueType="num">
                                      <p:cBhvr additive="base">
                                        <p:cTn id="8" dur="1250" fill="hold"/>
                                        <p:tgtEl>
                                          <p:spTgt spid="24"/>
                                        </p:tgtEl>
                                        <p:attrNameLst>
                                          <p:attrName>ppt_y</p:attrName>
                                        </p:attrNameLst>
                                      </p:cBhvr>
                                      <p:tavLst>
                                        <p:tav tm="0">
                                          <p:val>
                                            <p:strVal val="#ppt_y"/>
                                          </p:val>
                                        </p:tav>
                                        <p:tav tm="100000">
                                          <p:val>
                                            <p:strVal val="#ppt_y"/>
                                          </p:val>
                                        </p:tav>
                                      </p:tavLst>
                                    </p:anim>
                                  </p:childTnLst>
                                </p:cTn>
                              </p:par>
                              <p:par>
                                <p:cTn id="9" presetID="2" presetClass="entr" presetSubtype="2" decel="33333"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500" fill="hold"/>
                                        <p:tgtEl>
                                          <p:spTgt spid="28"/>
                                        </p:tgtEl>
                                        <p:attrNameLst>
                                          <p:attrName>ppt_x</p:attrName>
                                        </p:attrNameLst>
                                      </p:cBhvr>
                                      <p:tavLst>
                                        <p:tav tm="0">
                                          <p:val>
                                            <p:strVal val="1+#ppt_w/2"/>
                                          </p:val>
                                        </p:tav>
                                        <p:tav tm="100000">
                                          <p:val>
                                            <p:strVal val="#ppt_x"/>
                                          </p:val>
                                        </p:tav>
                                      </p:tavLst>
                                    </p:anim>
                                    <p:anim calcmode="lin" valueType="num">
                                      <p:cBhvr additive="base">
                                        <p:cTn id="12" dur="1500" fill="hold"/>
                                        <p:tgtEl>
                                          <p:spTgt spid="28"/>
                                        </p:tgtEl>
                                        <p:attrNameLst>
                                          <p:attrName>ppt_y</p:attrName>
                                        </p:attrNameLst>
                                      </p:cBhvr>
                                      <p:tavLst>
                                        <p:tav tm="0">
                                          <p:val>
                                            <p:strVal val="#ppt_y"/>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fade">
                                      <p:cBhvr>
                                        <p:cTn id="15" dur="1500"/>
                                        <p:tgtEl>
                                          <p:spTgt spid="31"/>
                                        </p:tgtEl>
                                      </p:cBhvr>
                                    </p:animEffect>
                                    <p:anim calcmode="lin" valueType="num">
                                      <p:cBhvr>
                                        <p:cTn id="16" dur="1500" fill="hold"/>
                                        <p:tgtEl>
                                          <p:spTgt spid="31"/>
                                        </p:tgtEl>
                                        <p:attrNameLst>
                                          <p:attrName>ppt_x</p:attrName>
                                        </p:attrNameLst>
                                      </p:cBhvr>
                                      <p:tavLst>
                                        <p:tav tm="0">
                                          <p:val>
                                            <p:strVal val="#ppt_x"/>
                                          </p:val>
                                        </p:tav>
                                        <p:tav tm="100000">
                                          <p:val>
                                            <p:strVal val="#ppt_x"/>
                                          </p:val>
                                        </p:tav>
                                      </p:tavLst>
                                    </p:anim>
                                    <p:anim calcmode="lin" valueType="num">
                                      <p:cBhvr>
                                        <p:cTn id="17" dur="1500" fill="hold"/>
                                        <p:tgtEl>
                                          <p:spTgt spid="31"/>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2" presetClass="entr" presetSubtype="8" decel="66667"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additive="base">
                                        <p:cTn id="21" dur="750" fill="hold"/>
                                        <p:tgtEl>
                                          <p:spTgt spid="14"/>
                                        </p:tgtEl>
                                        <p:attrNameLst>
                                          <p:attrName>ppt_x</p:attrName>
                                        </p:attrNameLst>
                                      </p:cBhvr>
                                      <p:tavLst>
                                        <p:tav tm="0">
                                          <p:val>
                                            <p:strVal val="0-#ppt_w/2"/>
                                          </p:val>
                                        </p:tav>
                                        <p:tav tm="100000">
                                          <p:val>
                                            <p:strVal val="#ppt_x"/>
                                          </p:val>
                                        </p:tav>
                                      </p:tavLst>
                                    </p:anim>
                                    <p:anim calcmode="lin" valueType="num">
                                      <p:cBhvr additive="base">
                                        <p:cTn id="22" dur="75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decel="66667"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750" fill="hold"/>
                                        <p:tgtEl>
                                          <p:spTgt spid="20"/>
                                        </p:tgtEl>
                                        <p:attrNameLst>
                                          <p:attrName>ppt_x</p:attrName>
                                        </p:attrNameLst>
                                      </p:cBhvr>
                                      <p:tavLst>
                                        <p:tav tm="0">
                                          <p:val>
                                            <p:strVal val="0-#ppt_w/2"/>
                                          </p:val>
                                        </p:tav>
                                        <p:tav tm="100000">
                                          <p:val>
                                            <p:strVal val="#ppt_x"/>
                                          </p:val>
                                        </p:tav>
                                      </p:tavLst>
                                    </p:anim>
                                    <p:anim calcmode="lin" valueType="num">
                                      <p:cBhvr additive="base">
                                        <p:cTn id="28" dur="75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B0827CC-BC48-48B8-91CD-42C71EF18545}"/>
              </a:ext>
            </a:extLst>
          </p:cNvPr>
          <p:cNvGrpSpPr/>
          <p:nvPr/>
        </p:nvGrpSpPr>
        <p:grpSpPr>
          <a:xfrm>
            <a:off x="206032" y="254990"/>
            <a:ext cx="6440087" cy="1569634"/>
            <a:chOff x="206032" y="254990"/>
            <a:chExt cx="6440087" cy="1569634"/>
          </a:xfrm>
        </p:grpSpPr>
        <p:sp>
          <p:nvSpPr>
            <p:cNvPr id="9" name="Parallelogram 8">
              <a:extLst>
                <a:ext uri="{FF2B5EF4-FFF2-40B4-BE49-F238E27FC236}">
                  <a16:creationId xmlns:a16="http://schemas.microsoft.com/office/drawing/2014/main" id="{197E4F8E-E17A-4321-94D7-8D3DCFA8C28D}"/>
                </a:ext>
              </a:extLst>
            </p:cNvPr>
            <p:cNvSpPr/>
            <p:nvPr/>
          </p:nvSpPr>
          <p:spPr>
            <a:xfrm>
              <a:off x="406170" y="425005"/>
              <a:ext cx="6239949" cy="1200329"/>
            </a:xfrm>
            <a:prstGeom prst="parallelogram">
              <a:avLst>
                <a:gd name="adj" fmla="val 18574"/>
              </a:avLst>
            </a:prstGeom>
            <a:solidFill>
              <a:srgbClr val="01407D">
                <a:alpha val="3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4" name="Group 3">
              <a:extLst>
                <a:ext uri="{FF2B5EF4-FFF2-40B4-BE49-F238E27FC236}">
                  <a16:creationId xmlns:a16="http://schemas.microsoft.com/office/drawing/2014/main" id="{ACD993BB-9605-4A1B-A309-E3CAB5B06D7B}"/>
                </a:ext>
              </a:extLst>
            </p:cNvPr>
            <p:cNvGrpSpPr/>
            <p:nvPr/>
          </p:nvGrpSpPr>
          <p:grpSpPr>
            <a:xfrm>
              <a:off x="206032" y="254990"/>
              <a:ext cx="6396104" cy="1569634"/>
              <a:chOff x="211931" y="771787"/>
              <a:chExt cx="6396104" cy="1569634"/>
            </a:xfrm>
          </p:grpSpPr>
          <p:sp>
            <p:nvSpPr>
              <p:cNvPr id="5" name="Parallelogram 4">
                <a:extLst>
                  <a:ext uri="{FF2B5EF4-FFF2-40B4-BE49-F238E27FC236}">
                    <a16:creationId xmlns:a16="http://schemas.microsoft.com/office/drawing/2014/main" id="{772A264D-B682-4019-BED8-4DC384A78A2D}"/>
                  </a:ext>
                </a:extLst>
              </p:cNvPr>
              <p:cNvSpPr/>
              <p:nvPr/>
            </p:nvSpPr>
            <p:spPr>
              <a:xfrm>
                <a:off x="227272" y="771787"/>
                <a:ext cx="6380763" cy="1305361"/>
              </a:xfrm>
              <a:prstGeom prst="parallelogram">
                <a:avLst>
                  <a:gd name="adj" fmla="val 18574"/>
                </a:avLst>
              </a:prstGeom>
              <a:solidFill>
                <a:srgbClr val="AFDEF9"/>
              </a:solidFill>
              <a:ln w="28575">
                <a:solidFill>
                  <a:srgbClr val="007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22C11E03-24F4-4DB1-A522-89B83E05E2E5}"/>
                  </a:ext>
                </a:extLst>
              </p:cNvPr>
              <p:cNvSpPr txBox="1"/>
              <p:nvPr/>
            </p:nvSpPr>
            <p:spPr>
              <a:xfrm>
                <a:off x="543563" y="788565"/>
                <a:ext cx="5798513" cy="1200329"/>
              </a:xfrm>
              <a:prstGeom prst="rect">
                <a:avLst/>
              </a:prstGeom>
              <a:noFill/>
            </p:spPr>
            <p:txBody>
              <a:bodyPr wrap="square" rtlCol="0">
                <a:spAutoFit/>
              </a:bodyPr>
              <a:lstStyle/>
              <a:p>
                <a:pPr algn="ctr"/>
                <a:r>
                  <a:rPr lang="en-GB" sz="3600" b="1" dirty="0">
                    <a:ln w="19050">
                      <a:solidFill>
                        <a:schemeClr val="tx1"/>
                      </a:solidFill>
                    </a:ln>
                    <a:solidFill>
                      <a:srgbClr val="FFFFFF"/>
                    </a:solidFill>
                  </a:rPr>
                  <a:t>Features of an Information Report</a:t>
                </a:r>
              </a:p>
            </p:txBody>
          </p:sp>
          <p:sp>
            <p:nvSpPr>
              <p:cNvPr id="7" name="Right Triangle 6">
                <a:extLst>
                  <a:ext uri="{FF2B5EF4-FFF2-40B4-BE49-F238E27FC236}">
                    <a16:creationId xmlns:a16="http://schemas.microsoft.com/office/drawing/2014/main" id="{04693D36-96F7-47EE-84BB-3C4AAACAD309}"/>
                  </a:ext>
                </a:extLst>
              </p:cNvPr>
              <p:cNvSpPr/>
              <p:nvPr/>
            </p:nvSpPr>
            <p:spPr>
              <a:xfrm rot="10800000">
                <a:off x="211931" y="2091434"/>
                <a:ext cx="240045" cy="249987"/>
              </a:xfrm>
              <a:prstGeom prst="rtTriangle">
                <a:avLst/>
              </a:prstGeom>
              <a:solidFill>
                <a:srgbClr val="014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sp>
        <p:nvSpPr>
          <p:cNvPr id="15" name="Rectangle 14">
            <a:extLst>
              <a:ext uri="{FF2B5EF4-FFF2-40B4-BE49-F238E27FC236}">
                <a16:creationId xmlns:a16="http://schemas.microsoft.com/office/drawing/2014/main" id="{B1FC9713-951F-4EB0-A7A4-3CDA383BE0E2}"/>
              </a:ext>
            </a:extLst>
          </p:cNvPr>
          <p:cNvSpPr/>
          <p:nvPr/>
        </p:nvSpPr>
        <p:spPr>
          <a:xfrm>
            <a:off x="2582923" y="2156509"/>
            <a:ext cx="6435604" cy="369332"/>
          </a:xfrm>
          <a:prstGeom prst="rect">
            <a:avLst/>
          </a:prstGeom>
        </p:spPr>
        <p:txBody>
          <a:bodyPr wrap="square">
            <a:spAutoFit/>
          </a:bodyPr>
          <a:lstStyle/>
          <a:p>
            <a:pPr algn="ctr"/>
            <a:r>
              <a:rPr lang="en-GB" b="1" dirty="0"/>
              <a:t>An information report...</a:t>
            </a:r>
          </a:p>
        </p:txBody>
      </p:sp>
      <p:pic>
        <p:nvPicPr>
          <p:cNvPr id="18" name="Picture 17">
            <a:extLst>
              <a:ext uri="{FF2B5EF4-FFF2-40B4-BE49-F238E27FC236}">
                <a16:creationId xmlns:a16="http://schemas.microsoft.com/office/drawing/2014/main" id="{27EA7A3E-B322-485F-90DD-B5F324FF259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333117">
            <a:off x="-1601630" y="2800684"/>
            <a:ext cx="6544509" cy="4396864"/>
          </a:xfrm>
          <a:prstGeom prst="rect">
            <a:avLst/>
          </a:prstGeom>
        </p:spPr>
      </p:pic>
      <p:sp>
        <p:nvSpPr>
          <p:cNvPr id="14" name="Rectangle 13">
            <a:extLst>
              <a:ext uri="{FF2B5EF4-FFF2-40B4-BE49-F238E27FC236}">
                <a16:creationId xmlns:a16="http://schemas.microsoft.com/office/drawing/2014/main" id="{3FBB8CAE-DB64-43DB-A53D-8E79131DA7E8}"/>
              </a:ext>
            </a:extLst>
          </p:cNvPr>
          <p:cNvSpPr/>
          <p:nvPr/>
        </p:nvSpPr>
        <p:spPr>
          <a:xfrm>
            <a:off x="2582923" y="2590824"/>
            <a:ext cx="6435604" cy="2793072"/>
          </a:xfrm>
          <a:prstGeom prst="rect">
            <a:avLst/>
          </a:prstGeom>
          <a:solidFill>
            <a:schemeClr val="bg1"/>
          </a:solidFill>
          <a:ln w="19050">
            <a:solidFill>
              <a:srgbClr val="01407D"/>
            </a:solidFill>
          </a:ln>
        </p:spPr>
        <p:txBody>
          <a:bodyPr wrap="square">
            <a:spAutoFit/>
          </a:bodyPr>
          <a:lstStyle/>
          <a:p>
            <a:pPr marL="285750" indent="-285750" fontAlgn="base">
              <a:buFont typeface="Arial" panose="020B0604020202020204" pitchFamily="34" charset="0"/>
              <a:buChar char="•"/>
            </a:pPr>
            <a:r>
              <a:rPr lang="en-GB" dirty="0"/>
              <a:t>presents information about something (usually a category or class of things such as animals, planets, countries etc.)</a:t>
            </a:r>
          </a:p>
          <a:p>
            <a:pPr marL="285750" indent="-285750" fontAlgn="base">
              <a:buFont typeface="Arial" panose="020B0604020202020204" pitchFamily="34" charset="0"/>
              <a:buChar char="•"/>
            </a:pPr>
            <a:endParaRPr lang="en-GB" sz="700" dirty="0"/>
          </a:p>
          <a:p>
            <a:pPr marL="285750" indent="-285750" fontAlgn="base">
              <a:buFont typeface="Arial" panose="020B0604020202020204" pitchFamily="34" charset="0"/>
              <a:buChar char="•"/>
            </a:pPr>
            <a:r>
              <a:rPr lang="en-GB" dirty="0"/>
              <a:t>includes a general statement that identifies or defines the topic or subject of the report</a:t>
            </a:r>
          </a:p>
          <a:p>
            <a:pPr marL="285750" indent="-285750" fontAlgn="base">
              <a:buFont typeface="Arial" panose="020B0604020202020204" pitchFamily="34" charset="0"/>
              <a:buChar char="•"/>
            </a:pPr>
            <a:endParaRPr lang="en-GB" sz="700" dirty="0"/>
          </a:p>
          <a:p>
            <a:pPr marL="285750" indent="-285750" fontAlgn="base">
              <a:buFont typeface="Arial" panose="020B0604020202020204" pitchFamily="34" charset="0"/>
              <a:buChar char="•"/>
            </a:pPr>
            <a:r>
              <a:rPr lang="en-GB" dirty="0"/>
              <a:t>is structured using paragraphs, to give information</a:t>
            </a:r>
          </a:p>
          <a:p>
            <a:pPr marL="285750" indent="-285750" fontAlgn="base">
              <a:buFont typeface="Arial" panose="020B0604020202020204" pitchFamily="34" charset="0"/>
              <a:buChar char="•"/>
            </a:pPr>
            <a:endParaRPr lang="en-GB" sz="700" dirty="0"/>
          </a:p>
          <a:p>
            <a:pPr marL="285750" indent="-285750" fontAlgn="base">
              <a:buFont typeface="Arial" panose="020B0604020202020204" pitchFamily="34" charset="0"/>
              <a:buChar char="•"/>
            </a:pPr>
            <a:r>
              <a:rPr lang="en-GB" dirty="0"/>
              <a:t>uses topic sentences to provide details about the information within each paragraph</a:t>
            </a:r>
          </a:p>
          <a:p>
            <a:pPr marL="285750" indent="-285750" fontAlgn="base">
              <a:buFont typeface="Arial" panose="020B0604020202020204" pitchFamily="34" charset="0"/>
              <a:buChar char="•"/>
            </a:pPr>
            <a:endParaRPr lang="en-GB" sz="700" dirty="0"/>
          </a:p>
          <a:p>
            <a:pPr marL="285750" indent="-285750" fontAlgn="base">
              <a:buFont typeface="Arial" panose="020B0604020202020204" pitchFamily="34" charset="0"/>
              <a:buChar char="•"/>
            </a:pPr>
            <a:r>
              <a:rPr lang="en-GB" dirty="0"/>
              <a:t>may also include illustrations, diagrams, charts or maps.</a:t>
            </a:r>
          </a:p>
        </p:txBody>
      </p:sp>
    </p:spTree>
    <p:extLst>
      <p:ext uri="{BB962C8B-B14F-4D97-AF65-F5344CB8AC3E}">
        <p14:creationId xmlns:p14="http://schemas.microsoft.com/office/powerpoint/2010/main" val="4129019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4000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250" fill="hold"/>
                                        <p:tgtEl>
                                          <p:spTgt spid="18"/>
                                        </p:tgtEl>
                                        <p:attrNameLst>
                                          <p:attrName>ppt_x</p:attrName>
                                        </p:attrNameLst>
                                      </p:cBhvr>
                                      <p:tavLst>
                                        <p:tav tm="0">
                                          <p:val>
                                            <p:strVal val="0-#ppt_w/2"/>
                                          </p:val>
                                        </p:tav>
                                        <p:tav tm="100000">
                                          <p:val>
                                            <p:strVal val="#ppt_x"/>
                                          </p:val>
                                        </p:tav>
                                      </p:tavLst>
                                    </p:anim>
                                    <p:anim calcmode="lin" valueType="num">
                                      <p:cBhvr additive="base">
                                        <p:cTn id="8" dur="1250" fill="hold"/>
                                        <p:tgtEl>
                                          <p:spTgt spid="18"/>
                                        </p:tgtEl>
                                        <p:attrNameLst>
                                          <p:attrName>ppt_y</p:attrName>
                                        </p:attrNameLst>
                                      </p:cBhvr>
                                      <p:tavLst>
                                        <p:tav tm="0">
                                          <p:val>
                                            <p:strVal val="#ppt_y"/>
                                          </p:val>
                                        </p:tav>
                                        <p:tav tm="100000">
                                          <p:val>
                                            <p:strVal val="#ppt_y"/>
                                          </p:val>
                                        </p:tav>
                                      </p:tavLst>
                                    </p:anim>
                                  </p:childTnLst>
                                </p:cTn>
                              </p:par>
                            </p:childTnLst>
                          </p:cTn>
                        </p:par>
                        <p:par>
                          <p:cTn id="9" fill="hold">
                            <p:stCondLst>
                              <p:cond delay="1250"/>
                            </p:stCondLst>
                            <p:childTnLst>
                              <p:par>
                                <p:cTn id="10" presetID="22" presetClass="entr" presetSubtype="8"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left)">
                                      <p:cBhvr>
                                        <p:cTn id="12" dur="750"/>
                                        <p:tgtEl>
                                          <p:spTgt spid="15"/>
                                        </p:tgtEl>
                                      </p:cBhvr>
                                    </p:animEffect>
                                  </p:childTnLst>
                                </p:cTn>
                              </p:par>
                            </p:childTnLst>
                          </p:cTn>
                        </p:par>
                        <p:par>
                          <p:cTn id="13" fill="hold">
                            <p:stCondLst>
                              <p:cond delay="2000"/>
                            </p:stCondLst>
                            <p:childTnLst>
                              <p:par>
                                <p:cTn id="14" presetID="2" presetClass="entr" presetSubtype="8" decel="66667" fill="hold" grpId="0" nodeType="afterEffect">
                                  <p:stCondLst>
                                    <p:cond delay="0"/>
                                  </p:stCondLst>
                                  <p:childTnLst>
                                    <p:set>
                                      <p:cBhvr>
                                        <p:cTn id="15" dur="1" fill="hold">
                                          <p:stCondLst>
                                            <p:cond delay="0"/>
                                          </p:stCondLst>
                                        </p:cTn>
                                        <p:tgtEl>
                                          <p:spTgt spid="14">
                                            <p:bg/>
                                          </p:spTgt>
                                        </p:tgtEl>
                                        <p:attrNameLst>
                                          <p:attrName>style.visibility</p:attrName>
                                        </p:attrNameLst>
                                      </p:cBhvr>
                                      <p:to>
                                        <p:strVal val="visible"/>
                                      </p:to>
                                    </p:set>
                                    <p:anim calcmode="lin" valueType="num">
                                      <p:cBhvr additive="base">
                                        <p:cTn id="16" dur="750" fill="hold"/>
                                        <p:tgtEl>
                                          <p:spTgt spid="14">
                                            <p:bg/>
                                          </p:spTgt>
                                        </p:tgtEl>
                                        <p:attrNameLst>
                                          <p:attrName>ppt_x</p:attrName>
                                        </p:attrNameLst>
                                      </p:cBhvr>
                                      <p:tavLst>
                                        <p:tav tm="0">
                                          <p:val>
                                            <p:strVal val="0-#ppt_w/2"/>
                                          </p:val>
                                        </p:tav>
                                        <p:tav tm="100000">
                                          <p:val>
                                            <p:strVal val="#ppt_x"/>
                                          </p:val>
                                        </p:tav>
                                      </p:tavLst>
                                    </p:anim>
                                    <p:anim calcmode="lin" valueType="num">
                                      <p:cBhvr additive="base">
                                        <p:cTn id="17" dur="750" fill="hold"/>
                                        <p:tgtEl>
                                          <p:spTgt spid="14">
                                            <p:bg/>
                                          </p:spTgt>
                                        </p:tgtEl>
                                        <p:attrNameLst>
                                          <p:attrName>ppt_y</p:attrName>
                                        </p:attrNameLst>
                                      </p:cBhvr>
                                      <p:tavLst>
                                        <p:tav tm="0">
                                          <p:val>
                                            <p:strVal val="#ppt_y"/>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4">
                                            <p:txEl>
                                              <p:pRg st="0" end="0"/>
                                            </p:txEl>
                                          </p:spTgt>
                                        </p:tgtEl>
                                        <p:attrNameLst>
                                          <p:attrName>style.visibility</p:attrName>
                                        </p:attrNameLst>
                                      </p:cBhvr>
                                      <p:to>
                                        <p:strVal val="visible"/>
                                      </p:to>
                                    </p:set>
                                    <p:animEffect transition="in" filter="wipe(left)">
                                      <p:cBhvr>
                                        <p:cTn id="22" dur="500"/>
                                        <p:tgtEl>
                                          <p:spTgt spid="1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animEffect transition="in" filter="wipe(left)">
                                      <p:cBhvr>
                                        <p:cTn id="27" dur="500"/>
                                        <p:tgtEl>
                                          <p:spTgt spid="14">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xEl>
                                              <p:pRg st="4" end="4"/>
                                            </p:txEl>
                                          </p:spTgt>
                                        </p:tgtEl>
                                        <p:attrNameLst>
                                          <p:attrName>style.visibility</p:attrName>
                                        </p:attrNameLst>
                                      </p:cBhvr>
                                      <p:to>
                                        <p:strVal val="visible"/>
                                      </p:to>
                                    </p:set>
                                    <p:animEffect transition="in" filter="wipe(left)">
                                      <p:cBhvr>
                                        <p:cTn id="32" dur="500"/>
                                        <p:tgtEl>
                                          <p:spTgt spid="1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4">
                                            <p:txEl>
                                              <p:pRg st="6" end="6"/>
                                            </p:txEl>
                                          </p:spTgt>
                                        </p:tgtEl>
                                        <p:attrNameLst>
                                          <p:attrName>style.visibility</p:attrName>
                                        </p:attrNameLst>
                                      </p:cBhvr>
                                      <p:to>
                                        <p:strVal val="visible"/>
                                      </p:to>
                                    </p:set>
                                    <p:animEffect transition="in" filter="wipe(left)">
                                      <p:cBhvr>
                                        <p:cTn id="37" dur="500"/>
                                        <p:tgtEl>
                                          <p:spTgt spid="1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4">
                                            <p:txEl>
                                              <p:pRg st="8" end="8"/>
                                            </p:txEl>
                                          </p:spTgt>
                                        </p:tgtEl>
                                        <p:attrNameLst>
                                          <p:attrName>style.visibility</p:attrName>
                                        </p:attrNameLst>
                                      </p:cBhvr>
                                      <p:to>
                                        <p:strVal val="visible"/>
                                      </p:to>
                                    </p:set>
                                    <p:animEffect transition="in" filter="wipe(left)">
                                      <p:cBhvr>
                                        <p:cTn id="42" dur="500"/>
                                        <p:tgtEl>
                                          <p:spTgt spid="1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4" grpId="0" uiExpand="1" build="p"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18F44D-7ED9-4FAD-B761-06602E538B9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02007" y="2320870"/>
            <a:ext cx="6339986" cy="3928982"/>
          </a:xfrm>
          <a:prstGeom prst="rect">
            <a:avLst/>
          </a:prstGeom>
        </p:spPr>
      </p:pic>
      <p:grpSp>
        <p:nvGrpSpPr>
          <p:cNvPr id="10" name="Group 9">
            <a:extLst>
              <a:ext uri="{FF2B5EF4-FFF2-40B4-BE49-F238E27FC236}">
                <a16:creationId xmlns:a16="http://schemas.microsoft.com/office/drawing/2014/main" id="{6B0827CC-BC48-48B8-91CD-42C71EF18545}"/>
              </a:ext>
            </a:extLst>
          </p:cNvPr>
          <p:cNvGrpSpPr/>
          <p:nvPr/>
        </p:nvGrpSpPr>
        <p:grpSpPr>
          <a:xfrm>
            <a:off x="206032" y="254990"/>
            <a:ext cx="6440087" cy="1569634"/>
            <a:chOff x="206032" y="254990"/>
            <a:chExt cx="6440087" cy="1569634"/>
          </a:xfrm>
        </p:grpSpPr>
        <p:sp>
          <p:nvSpPr>
            <p:cNvPr id="9" name="Parallelogram 8">
              <a:extLst>
                <a:ext uri="{FF2B5EF4-FFF2-40B4-BE49-F238E27FC236}">
                  <a16:creationId xmlns:a16="http://schemas.microsoft.com/office/drawing/2014/main" id="{197E4F8E-E17A-4321-94D7-8D3DCFA8C28D}"/>
                </a:ext>
              </a:extLst>
            </p:cNvPr>
            <p:cNvSpPr/>
            <p:nvPr/>
          </p:nvSpPr>
          <p:spPr>
            <a:xfrm>
              <a:off x="406170" y="425005"/>
              <a:ext cx="6239949" cy="1200329"/>
            </a:xfrm>
            <a:prstGeom prst="parallelogram">
              <a:avLst>
                <a:gd name="adj" fmla="val 18574"/>
              </a:avLst>
            </a:prstGeom>
            <a:solidFill>
              <a:srgbClr val="01407D">
                <a:alpha val="3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4" name="Group 3">
              <a:extLst>
                <a:ext uri="{FF2B5EF4-FFF2-40B4-BE49-F238E27FC236}">
                  <a16:creationId xmlns:a16="http://schemas.microsoft.com/office/drawing/2014/main" id="{ACD993BB-9605-4A1B-A309-E3CAB5B06D7B}"/>
                </a:ext>
              </a:extLst>
            </p:cNvPr>
            <p:cNvGrpSpPr/>
            <p:nvPr/>
          </p:nvGrpSpPr>
          <p:grpSpPr>
            <a:xfrm>
              <a:off x="206032" y="254990"/>
              <a:ext cx="6396104" cy="1569634"/>
              <a:chOff x="211931" y="771787"/>
              <a:chExt cx="6396104" cy="1569634"/>
            </a:xfrm>
          </p:grpSpPr>
          <p:sp>
            <p:nvSpPr>
              <p:cNvPr id="5" name="Parallelogram 4">
                <a:extLst>
                  <a:ext uri="{FF2B5EF4-FFF2-40B4-BE49-F238E27FC236}">
                    <a16:creationId xmlns:a16="http://schemas.microsoft.com/office/drawing/2014/main" id="{772A264D-B682-4019-BED8-4DC384A78A2D}"/>
                  </a:ext>
                </a:extLst>
              </p:cNvPr>
              <p:cNvSpPr/>
              <p:nvPr/>
            </p:nvSpPr>
            <p:spPr>
              <a:xfrm>
                <a:off x="227272" y="771787"/>
                <a:ext cx="6380763" cy="1305361"/>
              </a:xfrm>
              <a:prstGeom prst="parallelogram">
                <a:avLst>
                  <a:gd name="adj" fmla="val 18574"/>
                </a:avLst>
              </a:prstGeom>
              <a:solidFill>
                <a:srgbClr val="AFDEF9"/>
              </a:solidFill>
              <a:ln w="28575">
                <a:solidFill>
                  <a:srgbClr val="007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22C11E03-24F4-4DB1-A522-89B83E05E2E5}"/>
                  </a:ext>
                </a:extLst>
              </p:cNvPr>
              <p:cNvSpPr txBox="1"/>
              <p:nvPr/>
            </p:nvSpPr>
            <p:spPr>
              <a:xfrm>
                <a:off x="543563" y="788565"/>
                <a:ext cx="5798513" cy="1200329"/>
              </a:xfrm>
              <a:prstGeom prst="rect">
                <a:avLst/>
              </a:prstGeom>
              <a:noFill/>
            </p:spPr>
            <p:txBody>
              <a:bodyPr wrap="square" rtlCol="0">
                <a:spAutoFit/>
              </a:bodyPr>
              <a:lstStyle/>
              <a:p>
                <a:pPr algn="ctr"/>
                <a:r>
                  <a:rPr lang="en-GB" sz="3600" b="1" dirty="0">
                    <a:ln w="19050">
                      <a:solidFill>
                        <a:schemeClr val="tx1"/>
                      </a:solidFill>
                    </a:ln>
                    <a:solidFill>
                      <a:srgbClr val="FFFFFF"/>
                    </a:solidFill>
                  </a:rPr>
                  <a:t>Language Used in an Information Report</a:t>
                </a:r>
              </a:p>
            </p:txBody>
          </p:sp>
          <p:sp>
            <p:nvSpPr>
              <p:cNvPr id="7" name="Right Triangle 6">
                <a:extLst>
                  <a:ext uri="{FF2B5EF4-FFF2-40B4-BE49-F238E27FC236}">
                    <a16:creationId xmlns:a16="http://schemas.microsoft.com/office/drawing/2014/main" id="{04693D36-96F7-47EE-84BB-3C4AAACAD309}"/>
                  </a:ext>
                </a:extLst>
              </p:cNvPr>
              <p:cNvSpPr/>
              <p:nvPr/>
            </p:nvSpPr>
            <p:spPr>
              <a:xfrm rot="10800000">
                <a:off x="211931" y="2091434"/>
                <a:ext cx="240045" cy="249987"/>
              </a:xfrm>
              <a:prstGeom prst="rtTriangle">
                <a:avLst/>
              </a:prstGeom>
              <a:solidFill>
                <a:srgbClr val="014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sp>
        <p:nvSpPr>
          <p:cNvPr id="12" name="Rectangle 11">
            <a:extLst>
              <a:ext uri="{FF2B5EF4-FFF2-40B4-BE49-F238E27FC236}">
                <a16:creationId xmlns:a16="http://schemas.microsoft.com/office/drawing/2014/main" id="{785EBBD0-07A9-4F14-916E-B0A44B7BFD22}"/>
              </a:ext>
            </a:extLst>
          </p:cNvPr>
          <p:cNvSpPr/>
          <p:nvPr/>
        </p:nvSpPr>
        <p:spPr>
          <a:xfrm>
            <a:off x="1143000" y="1875207"/>
            <a:ext cx="6858000" cy="369332"/>
          </a:xfrm>
          <a:prstGeom prst="rect">
            <a:avLst/>
          </a:prstGeom>
        </p:spPr>
        <p:txBody>
          <a:bodyPr wrap="square">
            <a:spAutoFit/>
          </a:bodyPr>
          <a:lstStyle/>
          <a:p>
            <a:pPr algn="ctr"/>
            <a:r>
              <a:rPr lang="en-GB" b="1" dirty="0"/>
              <a:t>The language used in an information report should include...</a:t>
            </a:r>
          </a:p>
        </p:txBody>
      </p:sp>
      <p:sp>
        <p:nvSpPr>
          <p:cNvPr id="14" name="Rectangle 13">
            <a:extLst>
              <a:ext uri="{FF2B5EF4-FFF2-40B4-BE49-F238E27FC236}">
                <a16:creationId xmlns:a16="http://schemas.microsoft.com/office/drawing/2014/main" id="{3FBB8CAE-DB64-43DB-A53D-8E79131DA7E8}"/>
              </a:ext>
            </a:extLst>
          </p:cNvPr>
          <p:cNvSpPr/>
          <p:nvPr/>
        </p:nvSpPr>
        <p:spPr>
          <a:xfrm>
            <a:off x="2667387" y="2681819"/>
            <a:ext cx="3668790" cy="523220"/>
          </a:xfrm>
          <a:prstGeom prst="rect">
            <a:avLst/>
          </a:prstGeom>
          <a:noFill/>
          <a:ln w="19050">
            <a:noFill/>
          </a:ln>
        </p:spPr>
        <p:txBody>
          <a:bodyPr wrap="square">
            <a:spAutoFit/>
          </a:bodyPr>
          <a:lstStyle/>
          <a:p>
            <a:pPr algn="ctr"/>
            <a:r>
              <a:rPr lang="en-GB" sz="2800" b="1" dirty="0">
                <a:solidFill>
                  <a:srgbClr val="01407D"/>
                </a:solidFill>
              </a:rPr>
              <a:t>present tense </a:t>
            </a:r>
            <a:endParaRPr lang="en-GB" sz="2800" dirty="0"/>
          </a:p>
        </p:txBody>
      </p:sp>
      <p:sp>
        <p:nvSpPr>
          <p:cNvPr id="20" name="Rectangle 19">
            <a:extLst>
              <a:ext uri="{FF2B5EF4-FFF2-40B4-BE49-F238E27FC236}">
                <a16:creationId xmlns:a16="http://schemas.microsoft.com/office/drawing/2014/main" id="{063D4BE6-0BEA-4D0F-8A12-98F99D65C29C}"/>
              </a:ext>
            </a:extLst>
          </p:cNvPr>
          <p:cNvSpPr/>
          <p:nvPr/>
        </p:nvSpPr>
        <p:spPr>
          <a:xfrm>
            <a:off x="1802664" y="3812468"/>
            <a:ext cx="5398236" cy="523220"/>
          </a:xfrm>
          <a:prstGeom prst="rect">
            <a:avLst/>
          </a:prstGeom>
          <a:noFill/>
          <a:ln w="19050">
            <a:noFill/>
          </a:ln>
        </p:spPr>
        <p:txBody>
          <a:bodyPr wrap="square">
            <a:spAutoFit/>
          </a:bodyPr>
          <a:lstStyle/>
          <a:p>
            <a:pPr algn="ctr"/>
            <a:r>
              <a:rPr lang="en-GB" sz="2800" b="1" dirty="0">
                <a:solidFill>
                  <a:srgbClr val="01407D"/>
                </a:solidFill>
              </a:rPr>
              <a:t>subject specific vocabulary</a:t>
            </a:r>
            <a:endParaRPr lang="en-GB" sz="2800" dirty="0"/>
          </a:p>
        </p:txBody>
      </p:sp>
      <p:sp>
        <p:nvSpPr>
          <p:cNvPr id="23" name="Rectangle 22">
            <a:extLst>
              <a:ext uri="{FF2B5EF4-FFF2-40B4-BE49-F238E27FC236}">
                <a16:creationId xmlns:a16="http://schemas.microsoft.com/office/drawing/2014/main" id="{060815CC-E9BC-45BE-A2B5-B712A3958246}"/>
              </a:ext>
            </a:extLst>
          </p:cNvPr>
          <p:cNvSpPr/>
          <p:nvPr/>
        </p:nvSpPr>
        <p:spPr>
          <a:xfrm>
            <a:off x="2202713" y="4943117"/>
            <a:ext cx="4598138" cy="954107"/>
          </a:xfrm>
          <a:prstGeom prst="rect">
            <a:avLst/>
          </a:prstGeom>
          <a:noFill/>
          <a:ln w="19050">
            <a:noFill/>
          </a:ln>
        </p:spPr>
        <p:txBody>
          <a:bodyPr wrap="square">
            <a:spAutoFit/>
          </a:bodyPr>
          <a:lstStyle/>
          <a:p>
            <a:pPr algn="ctr"/>
            <a:r>
              <a:rPr lang="en-GB" sz="2800" b="1" dirty="0">
                <a:solidFill>
                  <a:srgbClr val="01407D"/>
                </a:solidFill>
              </a:rPr>
              <a:t>precise detail such as dates and names.</a:t>
            </a:r>
            <a:endParaRPr lang="en-GB" sz="2800" dirty="0"/>
          </a:p>
        </p:txBody>
      </p:sp>
      <p:pic>
        <p:nvPicPr>
          <p:cNvPr id="28" name="Picture 27">
            <a:extLst>
              <a:ext uri="{FF2B5EF4-FFF2-40B4-BE49-F238E27FC236}">
                <a16:creationId xmlns:a16="http://schemas.microsoft.com/office/drawing/2014/main" id="{DF098065-4A53-4876-9D18-658A48E0A8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6875825" y="3550031"/>
            <a:ext cx="2533650" cy="5552304"/>
          </a:xfrm>
          <a:prstGeom prst="rect">
            <a:avLst/>
          </a:prstGeom>
        </p:spPr>
      </p:pic>
    </p:spTree>
    <p:extLst>
      <p:ext uri="{BB962C8B-B14F-4D97-AF65-F5344CB8AC3E}">
        <p14:creationId xmlns:p14="http://schemas.microsoft.com/office/powerpoint/2010/main" val="635115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75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left)">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left)">
                                      <p:cBhvr>
                                        <p:cTn id="22" dur="500"/>
                                        <p:tgtEl>
                                          <p:spTgt spid="23"/>
                                        </p:tgtEl>
                                      </p:cBhvr>
                                    </p:animEffect>
                                  </p:childTnLst>
                                </p:cTn>
                              </p:par>
                            </p:childTnLst>
                          </p:cTn>
                        </p:par>
                        <p:par>
                          <p:cTn id="23" fill="hold">
                            <p:stCondLst>
                              <p:cond delay="500"/>
                            </p:stCondLst>
                            <p:childTnLst>
                              <p:par>
                                <p:cTn id="24" presetID="2" presetClass="entr" presetSubtype="2" decel="40000" fill="hold" nodeType="afterEffect">
                                  <p:stCondLst>
                                    <p:cond delay="0"/>
                                  </p:stCondLst>
                                  <p:childTnLst>
                                    <p:set>
                                      <p:cBhvr>
                                        <p:cTn id="25" dur="1" fill="hold">
                                          <p:stCondLst>
                                            <p:cond delay="0"/>
                                          </p:stCondLst>
                                        </p:cTn>
                                        <p:tgtEl>
                                          <p:spTgt spid="28"/>
                                        </p:tgtEl>
                                        <p:attrNameLst>
                                          <p:attrName>style.visibility</p:attrName>
                                        </p:attrNameLst>
                                      </p:cBhvr>
                                      <p:to>
                                        <p:strVal val="visible"/>
                                      </p:to>
                                    </p:set>
                                    <p:anim calcmode="lin" valueType="num">
                                      <p:cBhvr additive="base">
                                        <p:cTn id="26" dur="1250" fill="hold"/>
                                        <p:tgtEl>
                                          <p:spTgt spid="28"/>
                                        </p:tgtEl>
                                        <p:attrNameLst>
                                          <p:attrName>ppt_x</p:attrName>
                                        </p:attrNameLst>
                                      </p:cBhvr>
                                      <p:tavLst>
                                        <p:tav tm="0">
                                          <p:val>
                                            <p:strVal val="1+#ppt_w/2"/>
                                          </p:val>
                                        </p:tav>
                                        <p:tav tm="100000">
                                          <p:val>
                                            <p:strVal val="#ppt_x"/>
                                          </p:val>
                                        </p:tav>
                                      </p:tavLst>
                                    </p:anim>
                                    <p:anim calcmode="lin" valueType="num">
                                      <p:cBhvr additive="base">
                                        <p:cTn id="27" dur="125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20"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B0827CC-BC48-48B8-91CD-42C71EF18545}"/>
              </a:ext>
            </a:extLst>
          </p:cNvPr>
          <p:cNvGrpSpPr/>
          <p:nvPr/>
        </p:nvGrpSpPr>
        <p:grpSpPr>
          <a:xfrm>
            <a:off x="206032" y="254990"/>
            <a:ext cx="6440087" cy="1569634"/>
            <a:chOff x="206032" y="254990"/>
            <a:chExt cx="6440087" cy="1569634"/>
          </a:xfrm>
        </p:grpSpPr>
        <p:sp>
          <p:nvSpPr>
            <p:cNvPr id="9" name="Parallelogram 8">
              <a:extLst>
                <a:ext uri="{FF2B5EF4-FFF2-40B4-BE49-F238E27FC236}">
                  <a16:creationId xmlns:a16="http://schemas.microsoft.com/office/drawing/2014/main" id="{197E4F8E-E17A-4321-94D7-8D3DCFA8C28D}"/>
                </a:ext>
              </a:extLst>
            </p:cNvPr>
            <p:cNvSpPr/>
            <p:nvPr/>
          </p:nvSpPr>
          <p:spPr>
            <a:xfrm>
              <a:off x="406170" y="425005"/>
              <a:ext cx="6239949" cy="1200329"/>
            </a:xfrm>
            <a:prstGeom prst="parallelogram">
              <a:avLst>
                <a:gd name="adj" fmla="val 18574"/>
              </a:avLst>
            </a:prstGeom>
            <a:solidFill>
              <a:srgbClr val="01407D">
                <a:alpha val="3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4" name="Group 3">
              <a:extLst>
                <a:ext uri="{FF2B5EF4-FFF2-40B4-BE49-F238E27FC236}">
                  <a16:creationId xmlns:a16="http://schemas.microsoft.com/office/drawing/2014/main" id="{ACD993BB-9605-4A1B-A309-E3CAB5B06D7B}"/>
                </a:ext>
              </a:extLst>
            </p:cNvPr>
            <p:cNvGrpSpPr/>
            <p:nvPr/>
          </p:nvGrpSpPr>
          <p:grpSpPr>
            <a:xfrm>
              <a:off x="206032" y="254990"/>
              <a:ext cx="6396104" cy="1569634"/>
              <a:chOff x="211931" y="771787"/>
              <a:chExt cx="6396104" cy="1569634"/>
            </a:xfrm>
          </p:grpSpPr>
          <p:sp>
            <p:nvSpPr>
              <p:cNvPr id="5" name="Parallelogram 4">
                <a:extLst>
                  <a:ext uri="{FF2B5EF4-FFF2-40B4-BE49-F238E27FC236}">
                    <a16:creationId xmlns:a16="http://schemas.microsoft.com/office/drawing/2014/main" id="{772A264D-B682-4019-BED8-4DC384A78A2D}"/>
                  </a:ext>
                </a:extLst>
              </p:cNvPr>
              <p:cNvSpPr/>
              <p:nvPr/>
            </p:nvSpPr>
            <p:spPr>
              <a:xfrm>
                <a:off x="227272" y="771787"/>
                <a:ext cx="6380763" cy="1305361"/>
              </a:xfrm>
              <a:prstGeom prst="parallelogram">
                <a:avLst>
                  <a:gd name="adj" fmla="val 18574"/>
                </a:avLst>
              </a:prstGeom>
              <a:solidFill>
                <a:srgbClr val="AFDEF9"/>
              </a:solidFill>
              <a:ln w="28575">
                <a:solidFill>
                  <a:srgbClr val="007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22C11E03-24F4-4DB1-A522-89B83E05E2E5}"/>
                  </a:ext>
                </a:extLst>
              </p:cNvPr>
              <p:cNvSpPr txBox="1"/>
              <p:nvPr/>
            </p:nvSpPr>
            <p:spPr>
              <a:xfrm>
                <a:off x="543563" y="788565"/>
                <a:ext cx="5798513" cy="1200329"/>
              </a:xfrm>
              <a:prstGeom prst="rect">
                <a:avLst/>
              </a:prstGeom>
              <a:noFill/>
            </p:spPr>
            <p:txBody>
              <a:bodyPr wrap="square" rtlCol="0">
                <a:spAutoFit/>
              </a:bodyPr>
              <a:lstStyle/>
              <a:p>
                <a:pPr algn="ctr"/>
                <a:r>
                  <a:rPr lang="en-GB" sz="3600" b="1" dirty="0">
                    <a:ln w="19050">
                      <a:solidFill>
                        <a:schemeClr val="tx1"/>
                      </a:solidFill>
                    </a:ln>
                    <a:solidFill>
                      <a:srgbClr val="FFFFFF"/>
                    </a:solidFill>
                  </a:rPr>
                  <a:t>Types of Information Reports</a:t>
                </a:r>
              </a:p>
            </p:txBody>
          </p:sp>
          <p:sp>
            <p:nvSpPr>
              <p:cNvPr id="7" name="Right Triangle 6">
                <a:extLst>
                  <a:ext uri="{FF2B5EF4-FFF2-40B4-BE49-F238E27FC236}">
                    <a16:creationId xmlns:a16="http://schemas.microsoft.com/office/drawing/2014/main" id="{04693D36-96F7-47EE-84BB-3C4AAACAD309}"/>
                  </a:ext>
                </a:extLst>
              </p:cNvPr>
              <p:cNvSpPr/>
              <p:nvPr/>
            </p:nvSpPr>
            <p:spPr>
              <a:xfrm rot="10800000">
                <a:off x="211931" y="2091434"/>
                <a:ext cx="240045" cy="249987"/>
              </a:xfrm>
              <a:prstGeom prst="rtTriangle">
                <a:avLst/>
              </a:prstGeom>
              <a:solidFill>
                <a:srgbClr val="014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sp>
        <p:nvSpPr>
          <p:cNvPr id="12" name="Rectangle 11">
            <a:extLst>
              <a:ext uri="{FF2B5EF4-FFF2-40B4-BE49-F238E27FC236}">
                <a16:creationId xmlns:a16="http://schemas.microsoft.com/office/drawing/2014/main" id="{785EBBD0-07A9-4F14-916E-B0A44B7BFD22}"/>
              </a:ext>
            </a:extLst>
          </p:cNvPr>
          <p:cNvSpPr/>
          <p:nvPr/>
        </p:nvSpPr>
        <p:spPr>
          <a:xfrm>
            <a:off x="1143000" y="1875207"/>
            <a:ext cx="6858000" cy="369332"/>
          </a:xfrm>
          <a:prstGeom prst="rect">
            <a:avLst/>
          </a:prstGeom>
        </p:spPr>
        <p:txBody>
          <a:bodyPr wrap="square">
            <a:spAutoFit/>
          </a:bodyPr>
          <a:lstStyle/>
          <a:p>
            <a:pPr algn="ctr"/>
            <a:r>
              <a:rPr lang="en-GB" b="1" dirty="0"/>
              <a:t>There are three main types of information reports. They are...</a:t>
            </a:r>
          </a:p>
        </p:txBody>
      </p:sp>
      <p:grpSp>
        <p:nvGrpSpPr>
          <p:cNvPr id="17" name="Group 16">
            <a:extLst>
              <a:ext uri="{FF2B5EF4-FFF2-40B4-BE49-F238E27FC236}">
                <a16:creationId xmlns:a16="http://schemas.microsoft.com/office/drawing/2014/main" id="{B76D3C48-7F0F-4991-A323-085C15FA6184}"/>
              </a:ext>
            </a:extLst>
          </p:cNvPr>
          <p:cNvGrpSpPr/>
          <p:nvPr/>
        </p:nvGrpSpPr>
        <p:grpSpPr>
          <a:xfrm>
            <a:off x="937605" y="2399408"/>
            <a:ext cx="6411541" cy="957796"/>
            <a:chOff x="1031024" y="2608958"/>
            <a:chExt cx="6411541" cy="957796"/>
          </a:xfrm>
        </p:grpSpPr>
        <p:sp>
          <p:nvSpPr>
            <p:cNvPr id="16" name="Oval 15">
              <a:extLst>
                <a:ext uri="{FF2B5EF4-FFF2-40B4-BE49-F238E27FC236}">
                  <a16:creationId xmlns:a16="http://schemas.microsoft.com/office/drawing/2014/main" id="{D38C96DB-530F-4F6D-AE9B-3AF20B7D3B48}"/>
                </a:ext>
              </a:extLst>
            </p:cNvPr>
            <p:cNvSpPr/>
            <p:nvPr/>
          </p:nvSpPr>
          <p:spPr>
            <a:xfrm>
              <a:off x="1031024" y="2608958"/>
              <a:ext cx="957796" cy="957796"/>
            </a:xfrm>
            <a:prstGeom prst="ellipse">
              <a:avLst/>
            </a:prstGeom>
            <a:solidFill>
              <a:srgbClr val="014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dirty="0"/>
                <a:t>1</a:t>
              </a:r>
            </a:p>
          </p:txBody>
        </p:sp>
        <p:sp>
          <p:nvSpPr>
            <p:cNvPr id="14" name="Rectangle 13">
              <a:extLst>
                <a:ext uri="{FF2B5EF4-FFF2-40B4-BE49-F238E27FC236}">
                  <a16:creationId xmlns:a16="http://schemas.microsoft.com/office/drawing/2014/main" id="{3FBB8CAE-DB64-43DB-A53D-8E79131DA7E8}"/>
                </a:ext>
              </a:extLst>
            </p:cNvPr>
            <p:cNvSpPr/>
            <p:nvPr/>
          </p:nvSpPr>
          <p:spPr>
            <a:xfrm>
              <a:off x="1747836" y="2764690"/>
              <a:ext cx="5694729" cy="646331"/>
            </a:xfrm>
            <a:prstGeom prst="rect">
              <a:avLst/>
            </a:prstGeom>
            <a:solidFill>
              <a:schemeClr val="bg1"/>
            </a:solidFill>
            <a:ln w="19050">
              <a:solidFill>
                <a:srgbClr val="01407D"/>
              </a:solidFill>
            </a:ln>
          </p:spPr>
          <p:txBody>
            <a:bodyPr wrap="square">
              <a:spAutoFit/>
            </a:bodyPr>
            <a:lstStyle/>
            <a:p>
              <a:r>
                <a:rPr lang="en-GB" b="1" dirty="0">
                  <a:solidFill>
                    <a:srgbClr val="01407D"/>
                  </a:solidFill>
                </a:rPr>
                <a:t>Scientific Reports: </a:t>
              </a:r>
              <a:r>
                <a:rPr lang="en-GB" dirty="0"/>
                <a:t>describing the appearance and </a:t>
              </a:r>
              <a:r>
                <a:rPr lang="en-GB" dirty="0" err="1"/>
                <a:t>behavior</a:t>
              </a:r>
              <a:r>
                <a:rPr lang="en-GB" dirty="0"/>
                <a:t> of the subject of the report.</a:t>
              </a:r>
            </a:p>
          </p:txBody>
        </p:sp>
      </p:grpSp>
      <p:grpSp>
        <p:nvGrpSpPr>
          <p:cNvPr id="18" name="Group 17">
            <a:extLst>
              <a:ext uri="{FF2B5EF4-FFF2-40B4-BE49-F238E27FC236}">
                <a16:creationId xmlns:a16="http://schemas.microsoft.com/office/drawing/2014/main" id="{73667AFA-9B56-4CE0-B324-380C3A20AB6E}"/>
              </a:ext>
            </a:extLst>
          </p:cNvPr>
          <p:cNvGrpSpPr/>
          <p:nvPr/>
        </p:nvGrpSpPr>
        <p:grpSpPr>
          <a:xfrm>
            <a:off x="937604" y="3640905"/>
            <a:ext cx="6411543" cy="957796"/>
            <a:chOff x="1031024" y="2608958"/>
            <a:chExt cx="6411543" cy="957796"/>
          </a:xfrm>
        </p:grpSpPr>
        <p:sp>
          <p:nvSpPr>
            <p:cNvPr id="19" name="Oval 18">
              <a:extLst>
                <a:ext uri="{FF2B5EF4-FFF2-40B4-BE49-F238E27FC236}">
                  <a16:creationId xmlns:a16="http://schemas.microsoft.com/office/drawing/2014/main" id="{4C74E83B-AD3C-44AB-B87B-62929696436C}"/>
                </a:ext>
              </a:extLst>
            </p:cNvPr>
            <p:cNvSpPr/>
            <p:nvPr/>
          </p:nvSpPr>
          <p:spPr>
            <a:xfrm>
              <a:off x="1031024" y="2608958"/>
              <a:ext cx="957796" cy="957796"/>
            </a:xfrm>
            <a:prstGeom prst="ellipse">
              <a:avLst/>
            </a:prstGeom>
            <a:solidFill>
              <a:srgbClr val="014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dirty="0"/>
                <a:t>2</a:t>
              </a:r>
            </a:p>
          </p:txBody>
        </p:sp>
        <p:sp>
          <p:nvSpPr>
            <p:cNvPr id="20" name="Rectangle 19">
              <a:extLst>
                <a:ext uri="{FF2B5EF4-FFF2-40B4-BE49-F238E27FC236}">
                  <a16:creationId xmlns:a16="http://schemas.microsoft.com/office/drawing/2014/main" id="{063D4BE6-0BEA-4D0F-8A12-98F99D65C29C}"/>
                </a:ext>
              </a:extLst>
            </p:cNvPr>
            <p:cNvSpPr/>
            <p:nvPr/>
          </p:nvSpPr>
          <p:spPr>
            <a:xfrm>
              <a:off x="1747837" y="2764690"/>
              <a:ext cx="5694730" cy="646331"/>
            </a:xfrm>
            <a:prstGeom prst="rect">
              <a:avLst/>
            </a:prstGeom>
            <a:solidFill>
              <a:schemeClr val="bg1"/>
            </a:solidFill>
            <a:ln w="19050">
              <a:solidFill>
                <a:srgbClr val="01407D"/>
              </a:solidFill>
            </a:ln>
          </p:spPr>
          <p:txBody>
            <a:bodyPr wrap="square">
              <a:spAutoFit/>
            </a:bodyPr>
            <a:lstStyle/>
            <a:p>
              <a:r>
                <a:rPr lang="en-GB" b="1" dirty="0">
                  <a:solidFill>
                    <a:srgbClr val="01407D"/>
                  </a:solidFill>
                </a:rPr>
                <a:t>Technological Reports: </a:t>
              </a:r>
              <a:r>
                <a:rPr lang="en-GB" dirty="0"/>
                <a:t>focused specifically on the components and uses of technology.</a:t>
              </a:r>
            </a:p>
          </p:txBody>
        </p:sp>
      </p:grpSp>
      <p:grpSp>
        <p:nvGrpSpPr>
          <p:cNvPr id="21" name="Group 20">
            <a:extLst>
              <a:ext uri="{FF2B5EF4-FFF2-40B4-BE49-F238E27FC236}">
                <a16:creationId xmlns:a16="http://schemas.microsoft.com/office/drawing/2014/main" id="{55EBFDE5-9297-4EFE-8983-454A83E2A96A}"/>
              </a:ext>
            </a:extLst>
          </p:cNvPr>
          <p:cNvGrpSpPr/>
          <p:nvPr/>
        </p:nvGrpSpPr>
        <p:grpSpPr>
          <a:xfrm>
            <a:off x="937604" y="4884841"/>
            <a:ext cx="6411543" cy="957796"/>
            <a:chOff x="1031024" y="2608958"/>
            <a:chExt cx="6411543" cy="957796"/>
          </a:xfrm>
        </p:grpSpPr>
        <p:sp>
          <p:nvSpPr>
            <p:cNvPr id="22" name="Oval 21">
              <a:extLst>
                <a:ext uri="{FF2B5EF4-FFF2-40B4-BE49-F238E27FC236}">
                  <a16:creationId xmlns:a16="http://schemas.microsoft.com/office/drawing/2014/main" id="{22AB924E-240E-4129-8B88-56C426D53AE0}"/>
                </a:ext>
              </a:extLst>
            </p:cNvPr>
            <p:cNvSpPr/>
            <p:nvPr/>
          </p:nvSpPr>
          <p:spPr>
            <a:xfrm>
              <a:off x="1031024" y="2608958"/>
              <a:ext cx="957796" cy="957796"/>
            </a:xfrm>
            <a:prstGeom prst="ellipse">
              <a:avLst/>
            </a:prstGeom>
            <a:solidFill>
              <a:srgbClr val="014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dirty="0"/>
                <a:t>3</a:t>
              </a:r>
            </a:p>
          </p:txBody>
        </p:sp>
        <p:sp>
          <p:nvSpPr>
            <p:cNvPr id="23" name="Rectangle 22">
              <a:extLst>
                <a:ext uri="{FF2B5EF4-FFF2-40B4-BE49-F238E27FC236}">
                  <a16:creationId xmlns:a16="http://schemas.microsoft.com/office/drawing/2014/main" id="{060815CC-E9BC-45BE-A2B5-B712A3958246}"/>
                </a:ext>
              </a:extLst>
            </p:cNvPr>
            <p:cNvSpPr/>
            <p:nvPr/>
          </p:nvSpPr>
          <p:spPr>
            <a:xfrm>
              <a:off x="1747836" y="2764690"/>
              <a:ext cx="5694731" cy="646331"/>
            </a:xfrm>
            <a:prstGeom prst="rect">
              <a:avLst/>
            </a:prstGeom>
            <a:solidFill>
              <a:schemeClr val="bg1"/>
            </a:solidFill>
            <a:ln w="19050">
              <a:solidFill>
                <a:srgbClr val="01407D"/>
              </a:solidFill>
            </a:ln>
          </p:spPr>
          <p:txBody>
            <a:bodyPr wrap="square">
              <a:spAutoFit/>
            </a:bodyPr>
            <a:lstStyle/>
            <a:p>
              <a:r>
                <a:rPr lang="en-GB" b="1" dirty="0">
                  <a:solidFill>
                    <a:srgbClr val="01407D"/>
                  </a:solidFill>
                </a:rPr>
                <a:t>Social Studies Reports: </a:t>
              </a:r>
              <a:r>
                <a:rPr lang="en-GB" dirty="0"/>
                <a:t>descriptions of people, places, history, geography, society, culture and economy.</a:t>
              </a:r>
            </a:p>
          </p:txBody>
        </p:sp>
      </p:grpSp>
      <p:pic>
        <p:nvPicPr>
          <p:cNvPr id="27" name="Picture 26">
            <a:extLst>
              <a:ext uri="{FF2B5EF4-FFF2-40B4-BE49-F238E27FC236}">
                <a16:creationId xmlns:a16="http://schemas.microsoft.com/office/drawing/2014/main" id="{72EFF684-C9CA-4959-8B33-876D64B3A6D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21422" y="3714689"/>
            <a:ext cx="1261891" cy="875915"/>
          </a:xfrm>
          <a:prstGeom prst="rect">
            <a:avLst/>
          </a:prstGeom>
        </p:spPr>
      </p:pic>
      <p:pic>
        <p:nvPicPr>
          <p:cNvPr id="25" name="Picture 24">
            <a:extLst>
              <a:ext uri="{FF2B5EF4-FFF2-40B4-BE49-F238E27FC236}">
                <a16:creationId xmlns:a16="http://schemas.microsoft.com/office/drawing/2014/main" id="{07A13E38-0E1C-4D52-83F6-553824319B7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075113" y="2473191"/>
            <a:ext cx="1214513" cy="810228"/>
          </a:xfrm>
          <a:prstGeom prst="rect">
            <a:avLst/>
          </a:prstGeom>
        </p:spPr>
      </p:pic>
      <p:pic>
        <p:nvPicPr>
          <p:cNvPr id="29" name="Picture 28">
            <a:extLst>
              <a:ext uri="{FF2B5EF4-FFF2-40B4-BE49-F238E27FC236}">
                <a16:creationId xmlns:a16="http://schemas.microsoft.com/office/drawing/2014/main" id="{8F3C1160-23A2-4251-99F7-59E9651336B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75113" y="4956186"/>
            <a:ext cx="1354511" cy="957796"/>
          </a:xfrm>
          <a:prstGeom prst="rect">
            <a:avLst/>
          </a:prstGeom>
        </p:spPr>
      </p:pic>
    </p:spTree>
    <p:extLst>
      <p:ext uri="{BB962C8B-B14F-4D97-AF65-F5344CB8AC3E}">
        <p14:creationId xmlns:p14="http://schemas.microsoft.com/office/powerpoint/2010/main" val="3891323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75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decel="66667"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750" fill="hold"/>
                                        <p:tgtEl>
                                          <p:spTgt spid="17"/>
                                        </p:tgtEl>
                                        <p:attrNameLst>
                                          <p:attrName>ppt_x</p:attrName>
                                        </p:attrNameLst>
                                      </p:cBhvr>
                                      <p:tavLst>
                                        <p:tav tm="0">
                                          <p:val>
                                            <p:strVal val="0-#ppt_w/2"/>
                                          </p:val>
                                        </p:tav>
                                        <p:tav tm="100000">
                                          <p:val>
                                            <p:strVal val="#ppt_x"/>
                                          </p:val>
                                        </p:tav>
                                      </p:tavLst>
                                    </p:anim>
                                    <p:anim calcmode="lin" valueType="num">
                                      <p:cBhvr additive="base">
                                        <p:cTn id="13" dur="750" fill="hold"/>
                                        <p:tgtEl>
                                          <p:spTgt spid="17"/>
                                        </p:tgtEl>
                                        <p:attrNameLst>
                                          <p:attrName>ppt_y</p:attrName>
                                        </p:attrNameLst>
                                      </p:cBhvr>
                                      <p:tavLst>
                                        <p:tav tm="0">
                                          <p:val>
                                            <p:strVal val="#ppt_y"/>
                                          </p:val>
                                        </p:tav>
                                        <p:tav tm="100000">
                                          <p:val>
                                            <p:strVal val="#ppt_y"/>
                                          </p:val>
                                        </p:tav>
                                      </p:tavLst>
                                    </p:anim>
                                  </p:childTnLst>
                                </p:cTn>
                              </p:par>
                            </p:childTnLst>
                          </p:cTn>
                        </p:par>
                        <p:par>
                          <p:cTn id="14" fill="hold">
                            <p:stCondLst>
                              <p:cond delay="750"/>
                            </p:stCondLst>
                            <p:childTnLst>
                              <p:par>
                                <p:cTn id="15" presetID="10" presetClass="entr" presetSubtype="0" fill="hold"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decel="66667"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750" fill="hold"/>
                                        <p:tgtEl>
                                          <p:spTgt spid="18"/>
                                        </p:tgtEl>
                                        <p:attrNameLst>
                                          <p:attrName>ppt_x</p:attrName>
                                        </p:attrNameLst>
                                      </p:cBhvr>
                                      <p:tavLst>
                                        <p:tav tm="0">
                                          <p:val>
                                            <p:strVal val="0-#ppt_w/2"/>
                                          </p:val>
                                        </p:tav>
                                        <p:tav tm="100000">
                                          <p:val>
                                            <p:strVal val="#ppt_x"/>
                                          </p:val>
                                        </p:tav>
                                      </p:tavLst>
                                    </p:anim>
                                    <p:anim calcmode="lin" valueType="num">
                                      <p:cBhvr additive="base">
                                        <p:cTn id="23" dur="750" fill="hold"/>
                                        <p:tgtEl>
                                          <p:spTgt spid="18"/>
                                        </p:tgtEl>
                                        <p:attrNameLst>
                                          <p:attrName>ppt_y</p:attrName>
                                        </p:attrNameLst>
                                      </p:cBhvr>
                                      <p:tavLst>
                                        <p:tav tm="0">
                                          <p:val>
                                            <p:strVal val="#ppt_y"/>
                                          </p:val>
                                        </p:tav>
                                        <p:tav tm="100000">
                                          <p:val>
                                            <p:strVal val="#ppt_y"/>
                                          </p:val>
                                        </p:tav>
                                      </p:tavLst>
                                    </p:anim>
                                  </p:childTnLst>
                                </p:cTn>
                              </p:par>
                            </p:childTnLst>
                          </p:cTn>
                        </p:par>
                        <p:par>
                          <p:cTn id="24" fill="hold">
                            <p:stCondLst>
                              <p:cond delay="750"/>
                            </p:stCondLst>
                            <p:childTnLst>
                              <p:par>
                                <p:cTn id="25" presetID="10" presetClass="entr" presetSubtype="0" fill="hold" nodeType="after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8" decel="66667" fill="hold" nodeType="click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750" fill="hold"/>
                                        <p:tgtEl>
                                          <p:spTgt spid="21"/>
                                        </p:tgtEl>
                                        <p:attrNameLst>
                                          <p:attrName>ppt_x</p:attrName>
                                        </p:attrNameLst>
                                      </p:cBhvr>
                                      <p:tavLst>
                                        <p:tav tm="0">
                                          <p:val>
                                            <p:strVal val="0-#ppt_w/2"/>
                                          </p:val>
                                        </p:tav>
                                        <p:tav tm="100000">
                                          <p:val>
                                            <p:strVal val="#ppt_x"/>
                                          </p:val>
                                        </p:tav>
                                      </p:tavLst>
                                    </p:anim>
                                    <p:anim calcmode="lin" valueType="num">
                                      <p:cBhvr additive="base">
                                        <p:cTn id="33" dur="750" fill="hold"/>
                                        <p:tgtEl>
                                          <p:spTgt spid="21"/>
                                        </p:tgtEl>
                                        <p:attrNameLst>
                                          <p:attrName>ppt_y</p:attrName>
                                        </p:attrNameLst>
                                      </p:cBhvr>
                                      <p:tavLst>
                                        <p:tav tm="0">
                                          <p:val>
                                            <p:strVal val="#ppt_y"/>
                                          </p:val>
                                        </p:tav>
                                        <p:tav tm="100000">
                                          <p:val>
                                            <p:strVal val="#ppt_y"/>
                                          </p:val>
                                        </p:tav>
                                      </p:tavLst>
                                    </p:anim>
                                  </p:childTnLst>
                                </p:cTn>
                              </p:par>
                            </p:childTnLst>
                          </p:cTn>
                        </p:par>
                        <p:par>
                          <p:cTn id="34" fill="hold">
                            <p:stCondLst>
                              <p:cond delay="750"/>
                            </p:stCondLst>
                            <p:childTnLst>
                              <p:par>
                                <p:cTn id="35" presetID="10" presetClass="entr" presetSubtype="0" fill="hold" nodeType="after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0FCBB19-D33D-40EA-988A-878F4F5A1BC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6734175" y="97095"/>
            <a:ext cx="2334836" cy="1406980"/>
          </a:xfrm>
          <a:prstGeom prst="rect">
            <a:avLst/>
          </a:prstGeom>
        </p:spPr>
      </p:pic>
      <p:pic>
        <p:nvPicPr>
          <p:cNvPr id="8" name="Picture 7">
            <a:extLst>
              <a:ext uri="{FF2B5EF4-FFF2-40B4-BE49-F238E27FC236}">
                <a16:creationId xmlns:a16="http://schemas.microsoft.com/office/drawing/2014/main" id="{FAC7D1F9-6B93-496F-BC9F-02875C17B9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596458" y="-143710"/>
            <a:ext cx="5989186" cy="8458198"/>
          </a:xfrm>
          <a:prstGeom prst="rect">
            <a:avLst/>
          </a:prstGeom>
        </p:spPr>
      </p:pic>
      <p:grpSp>
        <p:nvGrpSpPr>
          <p:cNvPr id="10" name="Group 9">
            <a:extLst>
              <a:ext uri="{FF2B5EF4-FFF2-40B4-BE49-F238E27FC236}">
                <a16:creationId xmlns:a16="http://schemas.microsoft.com/office/drawing/2014/main" id="{6B0827CC-BC48-48B8-91CD-42C71EF18545}"/>
              </a:ext>
            </a:extLst>
          </p:cNvPr>
          <p:cNvGrpSpPr/>
          <p:nvPr/>
        </p:nvGrpSpPr>
        <p:grpSpPr>
          <a:xfrm>
            <a:off x="-316832" y="265560"/>
            <a:ext cx="5798513" cy="863848"/>
            <a:chOff x="-316832" y="960776"/>
            <a:chExt cx="5798513" cy="863848"/>
          </a:xfrm>
        </p:grpSpPr>
        <p:sp>
          <p:nvSpPr>
            <p:cNvPr id="9" name="Parallelogram 8">
              <a:extLst>
                <a:ext uri="{FF2B5EF4-FFF2-40B4-BE49-F238E27FC236}">
                  <a16:creationId xmlns:a16="http://schemas.microsoft.com/office/drawing/2014/main" id="{197E4F8E-E17A-4321-94D7-8D3DCFA8C28D}"/>
                </a:ext>
              </a:extLst>
            </p:cNvPr>
            <p:cNvSpPr/>
            <p:nvPr/>
          </p:nvSpPr>
          <p:spPr>
            <a:xfrm>
              <a:off x="368069" y="1120974"/>
              <a:ext cx="4615889" cy="498167"/>
            </a:xfrm>
            <a:prstGeom prst="parallelogram">
              <a:avLst>
                <a:gd name="adj" fmla="val 18574"/>
              </a:avLst>
            </a:prstGeom>
            <a:solidFill>
              <a:srgbClr val="01407D">
                <a:alpha val="3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4" name="Group 3">
              <a:extLst>
                <a:ext uri="{FF2B5EF4-FFF2-40B4-BE49-F238E27FC236}">
                  <a16:creationId xmlns:a16="http://schemas.microsoft.com/office/drawing/2014/main" id="{ACD993BB-9605-4A1B-A309-E3CAB5B06D7B}"/>
                </a:ext>
              </a:extLst>
            </p:cNvPr>
            <p:cNvGrpSpPr/>
            <p:nvPr/>
          </p:nvGrpSpPr>
          <p:grpSpPr>
            <a:xfrm>
              <a:off x="-316832" y="960776"/>
              <a:ext cx="5798513" cy="863848"/>
              <a:chOff x="-310933" y="1477573"/>
              <a:chExt cx="5798513" cy="863848"/>
            </a:xfrm>
          </p:grpSpPr>
          <p:sp>
            <p:nvSpPr>
              <p:cNvPr id="5" name="Parallelogram 4">
                <a:extLst>
                  <a:ext uri="{FF2B5EF4-FFF2-40B4-BE49-F238E27FC236}">
                    <a16:creationId xmlns:a16="http://schemas.microsoft.com/office/drawing/2014/main" id="{772A264D-B682-4019-BED8-4DC384A78A2D}"/>
                  </a:ext>
                </a:extLst>
              </p:cNvPr>
              <p:cNvSpPr/>
              <p:nvPr/>
            </p:nvSpPr>
            <p:spPr>
              <a:xfrm>
                <a:off x="227273" y="1477573"/>
                <a:ext cx="4722102" cy="599575"/>
              </a:xfrm>
              <a:prstGeom prst="parallelogram">
                <a:avLst>
                  <a:gd name="adj" fmla="val 18574"/>
                </a:avLst>
              </a:prstGeom>
              <a:solidFill>
                <a:srgbClr val="AFDEF9"/>
              </a:solidFill>
              <a:ln w="28575">
                <a:solidFill>
                  <a:srgbClr val="007A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a:extLst>
                  <a:ext uri="{FF2B5EF4-FFF2-40B4-BE49-F238E27FC236}">
                    <a16:creationId xmlns:a16="http://schemas.microsoft.com/office/drawing/2014/main" id="{22C11E03-24F4-4DB1-A522-89B83E05E2E5}"/>
                  </a:ext>
                </a:extLst>
              </p:cNvPr>
              <p:cNvSpPr txBox="1"/>
              <p:nvPr/>
            </p:nvSpPr>
            <p:spPr>
              <a:xfrm>
                <a:off x="-310933" y="1517600"/>
                <a:ext cx="5798513" cy="461665"/>
              </a:xfrm>
              <a:prstGeom prst="rect">
                <a:avLst/>
              </a:prstGeom>
              <a:noFill/>
            </p:spPr>
            <p:txBody>
              <a:bodyPr wrap="square" rtlCol="0">
                <a:spAutoFit/>
              </a:bodyPr>
              <a:lstStyle/>
              <a:p>
                <a:pPr algn="ctr"/>
                <a:r>
                  <a:rPr lang="en-GB" sz="2400" b="1" dirty="0">
                    <a:ln w="12700">
                      <a:solidFill>
                        <a:schemeClr val="tx1"/>
                      </a:solidFill>
                    </a:ln>
                    <a:solidFill>
                      <a:srgbClr val="FFFFFF"/>
                    </a:solidFill>
                  </a:rPr>
                  <a:t>Information Report Example:</a:t>
                </a:r>
              </a:p>
            </p:txBody>
          </p:sp>
          <p:sp>
            <p:nvSpPr>
              <p:cNvPr id="7" name="Right Triangle 6">
                <a:extLst>
                  <a:ext uri="{FF2B5EF4-FFF2-40B4-BE49-F238E27FC236}">
                    <a16:creationId xmlns:a16="http://schemas.microsoft.com/office/drawing/2014/main" id="{04693D36-96F7-47EE-84BB-3C4AAACAD309}"/>
                  </a:ext>
                </a:extLst>
              </p:cNvPr>
              <p:cNvSpPr/>
              <p:nvPr/>
            </p:nvSpPr>
            <p:spPr>
              <a:xfrm rot="10800000">
                <a:off x="211931" y="2091434"/>
                <a:ext cx="240045" cy="249987"/>
              </a:xfrm>
              <a:prstGeom prst="rtTriangle">
                <a:avLst/>
              </a:prstGeom>
              <a:solidFill>
                <a:srgbClr val="014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sp>
        <p:nvSpPr>
          <p:cNvPr id="12" name="Rectangle 11">
            <a:extLst>
              <a:ext uri="{FF2B5EF4-FFF2-40B4-BE49-F238E27FC236}">
                <a16:creationId xmlns:a16="http://schemas.microsoft.com/office/drawing/2014/main" id="{785EBBD0-07A9-4F14-916E-B0A44B7BFD22}"/>
              </a:ext>
            </a:extLst>
          </p:cNvPr>
          <p:cNvSpPr/>
          <p:nvPr/>
        </p:nvSpPr>
        <p:spPr>
          <a:xfrm>
            <a:off x="1143000" y="1209061"/>
            <a:ext cx="6858000" cy="5355312"/>
          </a:xfrm>
          <a:prstGeom prst="rect">
            <a:avLst/>
          </a:prstGeom>
        </p:spPr>
        <p:txBody>
          <a:bodyPr wrap="square">
            <a:spAutoFit/>
          </a:bodyPr>
          <a:lstStyle/>
          <a:p>
            <a:pPr algn="ctr"/>
            <a:r>
              <a:rPr lang="en-GB" sz="2400" b="1" dirty="0"/>
              <a:t>Echidnas</a:t>
            </a:r>
          </a:p>
          <a:p>
            <a:r>
              <a:rPr lang="en-GB" b="1" dirty="0"/>
              <a:t>General Statement</a:t>
            </a:r>
            <a:endParaRPr lang="en-GB" dirty="0"/>
          </a:p>
          <a:p>
            <a:r>
              <a:rPr lang="en-GB" sz="1600" dirty="0"/>
              <a:t>The echidna, sometimes called the spiny anteater, is part of a very small and special group of mammals called monotremes. This means that they lay eggs but feed their babies milk.</a:t>
            </a:r>
          </a:p>
          <a:p>
            <a:br>
              <a:rPr lang="en-GB" dirty="0"/>
            </a:br>
            <a:r>
              <a:rPr lang="en-GB" b="1" dirty="0"/>
              <a:t>Appearance</a:t>
            </a:r>
            <a:endParaRPr lang="en-GB" dirty="0"/>
          </a:p>
          <a:p>
            <a:r>
              <a:rPr lang="en-GB" sz="1600" dirty="0"/>
              <a:t>Echidnas have hair all over their body and sharp spines or spikes covering their back. They have big, strong claws that they use for digging and a long pointy nose. </a:t>
            </a:r>
          </a:p>
          <a:p>
            <a:br>
              <a:rPr lang="en-GB" dirty="0"/>
            </a:br>
            <a:r>
              <a:rPr lang="en-GB" b="1" dirty="0"/>
              <a:t>Habitat</a:t>
            </a:r>
            <a:endParaRPr lang="en-GB" dirty="0"/>
          </a:p>
          <a:p>
            <a:r>
              <a:rPr lang="en-GB" sz="1600" dirty="0"/>
              <a:t>Echidnas are found right throughout Australia, in a wide range of habitats and climates. They generally will shelter in rock crevices or hollow logs. </a:t>
            </a:r>
          </a:p>
          <a:p>
            <a:br>
              <a:rPr lang="en-GB" dirty="0"/>
            </a:br>
            <a:r>
              <a:rPr lang="en-GB" b="1" dirty="0"/>
              <a:t>Diet</a:t>
            </a:r>
            <a:endParaRPr lang="en-GB" dirty="0"/>
          </a:p>
          <a:p>
            <a:r>
              <a:rPr lang="en-GB" sz="1600" dirty="0"/>
              <a:t>Echidnas almost only eat ants and termites, but also sometimes eat tiny beetles or even worms. They use their long thin sticky tongue to help them get the ants or termites out of their nests.</a:t>
            </a:r>
          </a:p>
        </p:txBody>
      </p:sp>
    </p:spTree>
    <p:extLst>
      <p:ext uri="{BB962C8B-B14F-4D97-AF65-F5344CB8AC3E}">
        <p14:creationId xmlns:p14="http://schemas.microsoft.com/office/powerpoint/2010/main" val="3314966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66667"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ppt_x"/>
                                          </p:val>
                                        </p:tav>
                                        <p:tav tm="100000">
                                          <p:val>
                                            <p:strVal val="#ppt_x"/>
                                          </p:val>
                                        </p:tav>
                                      </p:tavLst>
                                    </p:anim>
                                    <p:anim calcmode="lin" valueType="num">
                                      <p:cBhvr additive="base">
                                        <p:cTn id="8" dur="75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2" presetClass="entr" presetSubtype="8" fill="hold" grpId="0" nodeType="afterEffect">
                                  <p:stCondLst>
                                    <p:cond delay="0"/>
                                  </p:stCondLst>
                                  <p:childTnLst>
                                    <p:set>
                                      <p:cBhvr>
                                        <p:cTn id="11" dur="1" fill="hold">
                                          <p:stCondLst>
                                            <p:cond delay="0"/>
                                          </p:stCondLst>
                                        </p:cTn>
                                        <p:tgtEl>
                                          <p:spTgt spid="12">
                                            <p:txEl>
                                              <p:pRg st="0" end="0"/>
                                            </p:txEl>
                                          </p:spTgt>
                                        </p:tgtEl>
                                        <p:attrNameLst>
                                          <p:attrName>style.visibility</p:attrName>
                                        </p:attrNameLst>
                                      </p:cBhvr>
                                      <p:to>
                                        <p:strVal val="visible"/>
                                      </p:to>
                                    </p:set>
                                    <p:animEffect transition="in" filter="wipe(left)">
                                      <p:cBhvr>
                                        <p:cTn id="12" dur="500"/>
                                        <p:tgtEl>
                                          <p:spTgt spid="12">
                                            <p:txEl>
                                              <p:pRg st="0" end="0"/>
                                            </p:txEl>
                                          </p:spTgt>
                                        </p:tgtEl>
                                      </p:cBhvr>
                                    </p:animEffect>
                                  </p:childTnLst>
                                </p:cTn>
                              </p:par>
                            </p:childTnLst>
                          </p:cTn>
                        </p:par>
                        <p:par>
                          <p:cTn id="13" fill="hold">
                            <p:stCondLst>
                              <p:cond delay="1250"/>
                            </p:stCondLst>
                            <p:childTnLst>
                              <p:par>
                                <p:cTn id="14" presetID="22" presetClass="entr" presetSubtype="8" fill="hold" grpId="0" nodeType="afterEffect">
                                  <p:stCondLst>
                                    <p:cond delay="0"/>
                                  </p:stCondLst>
                                  <p:childTnLst>
                                    <p:set>
                                      <p:cBhvr>
                                        <p:cTn id="15" dur="1" fill="hold">
                                          <p:stCondLst>
                                            <p:cond delay="0"/>
                                          </p:stCondLst>
                                        </p:cTn>
                                        <p:tgtEl>
                                          <p:spTgt spid="12">
                                            <p:txEl>
                                              <p:pRg st="1" end="1"/>
                                            </p:txEl>
                                          </p:spTgt>
                                        </p:tgtEl>
                                        <p:attrNameLst>
                                          <p:attrName>style.visibility</p:attrName>
                                        </p:attrNameLst>
                                      </p:cBhvr>
                                      <p:to>
                                        <p:strVal val="visible"/>
                                      </p:to>
                                    </p:set>
                                    <p:animEffect transition="in" filter="wipe(left)">
                                      <p:cBhvr>
                                        <p:cTn id="16" dur="500"/>
                                        <p:tgtEl>
                                          <p:spTgt spid="12">
                                            <p:txEl>
                                              <p:pRg st="1" end="1"/>
                                            </p:txEl>
                                          </p:spTgt>
                                        </p:tgtEl>
                                      </p:cBhvr>
                                    </p:animEffect>
                                  </p:childTnLst>
                                </p:cTn>
                              </p:par>
                            </p:childTnLst>
                          </p:cTn>
                        </p:par>
                        <p:par>
                          <p:cTn id="17" fill="hold">
                            <p:stCondLst>
                              <p:cond delay="1750"/>
                            </p:stCondLst>
                            <p:childTnLst>
                              <p:par>
                                <p:cTn id="18" presetID="22" presetClass="entr" presetSubtype="8" fill="hold" grpId="0" nodeType="afterEffect">
                                  <p:stCondLst>
                                    <p:cond delay="0"/>
                                  </p:stCondLst>
                                  <p:childTnLst>
                                    <p:set>
                                      <p:cBhvr>
                                        <p:cTn id="19" dur="1" fill="hold">
                                          <p:stCondLst>
                                            <p:cond delay="0"/>
                                          </p:stCondLst>
                                        </p:cTn>
                                        <p:tgtEl>
                                          <p:spTgt spid="12">
                                            <p:txEl>
                                              <p:pRg st="2" end="2"/>
                                            </p:txEl>
                                          </p:spTgt>
                                        </p:tgtEl>
                                        <p:attrNameLst>
                                          <p:attrName>style.visibility</p:attrName>
                                        </p:attrNameLst>
                                      </p:cBhvr>
                                      <p:to>
                                        <p:strVal val="visible"/>
                                      </p:to>
                                    </p:set>
                                    <p:animEffect transition="in" filter="wipe(left)">
                                      <p:cBhvr>
                                        <p:cTn id="20" dur="500"/>
                                        <p:tgtEl>
                                          <p:spTgt spid="12">
                                            <p:txEl>
                                              <p:pRg st="2" end="2"/>
                                            </p:txEl>
                                          </p:spTgt>
                                        </p:tgtEl>
                                      </p:cBhvr>
                                    </p:animEffect>
                                  </p:childTnLst>
                                </p:cTn>
                              </p:par>
                            </p:childTnLst>
                          </p:cTn>
                        </p:par>
                        <p:par>
                          <p:cTn id="21" fill="hold">
                            <p:stCondLst>
                              <p:cond delay="2250"/>
                            </p:stCondLst>
                            <p:childTnLst>
                              <p:par>
                                <p:cTn id="22" presetID="22" presetClass="entr" presetSubtype="8" fill="hold" grpId="0" nodeType="afterEffect">
                                  <p:stCondLst>
                                    <p:cond delay="0"/>
                                  </p:stCondLst>
                                  <p:childTnLst>
                                    <p:set>
                                      <p:cBhvr>
                                        <p:cTn id="23" dur="1" fill="hold">
                                          <p:stCondLst>
                                            <p:cond delay="0"/>
                                          </p:stCondLst>
                                        </p:cTn>
                                        <p:tgtEl>
                                          <p:spTgt spid="12">
                                            <p:txEl>
                                              <p:pRg st="3" end="3"/>
                                            </p:txEl>
                                          </p:spTgt>
                                        </p:tgtEl>
                                        <p:attrNameLst>
                                          <p:attrName>style.visibility</p:attrName>
                                        </p:attrNameLst>
                                      </p:cBhvr>
                                      <p:to>
                                        <p:strVal val="visible"/>
                                      </p:to>
                                    </p:set>
                                    <p:animEffect transition="in" filter="wipe(left)">
                                      <p:cBhvr>
                                        <p:cTn id="24" dur="500"/>
                                        <p:tgtEl>
                                          <p:spTgt spid="12">
                                            <p:txEl>
                                              <p:pRg st="3" end="3"/>
                                            </p:txEl>
                                          </p:spTgt>
                                        </p:tgtEl>
                                      </p:cBhvr>
                                    </p:animEffect>
                                  </p:childTnLst>
                                </p:cTn>
                              </p:par>
                            </p:childTnLst>
                          </p:cTn>
                        </p:par>
                        <p:par>
                          <p:cTn id="25" fill="hold">
                            <p:stCondLst>
                              <p:cond delay="2750"/>
                            </p:stCondLst>
                            <p:childTnLst>
                              <p:par>
                                <p:cTn id="26" presetID="22" presetClass="entr" presetSubtype="8" fill="hold" grpId="0" nodeType="afterEffect">
                                  <p:stCondLst>
                                    <p:cond delay="0"/>
                                  </p:stCondLst>
                                  <p:childTnLst>
                                    <p:set>
                                      <p:cBhvr>
                                        <p:cTn id="27" dur="1" fill="hold">
                                          <p:stCondLst>
                                            <p:cond delay="0"/>
                                          </p:stCondLst>
                                        </p:cTn>
                                        <p:tgtEl>
                                          <p:spTgt spid="12">
                                            <p:txEl>
                                              <p:pRg st="4" end="4"/>
                                            </p:txEl>
                                          </p:spTgt>
                                        </p:tgtEl>
                                        <p:attrNameLst>
                                          <p:attrName>style.visibility</p:attrName>
                                        </p:attrNameLst>
                                      </p:cBhvr>
                                      <p:to>
                                        <p:strVal val="visible"/>
                                      </p:to>
                                    </p:set>
                                    <p:animEffect transition="in" filter="wipe(left)">
                                      <p:cBhvr>
                                        <p:cTn id="28" dur="500"/>
                                        <p:tgtEl>
                                          <p:spTgt spid="12">
                                            <p:txEl>
                                              <p:pRg st="4" end="4"/>
                                            </p:txEl>
                                          </p:spTgt>
                                        </p:tgtEl>
                                      </p:cBhvr>
                                    </p:animEffect>
                                  </p:childTnLst>
                                </p:cTn>
                              </p:par>
                            </p:childTnLst>
                          </p:cTn>
                        </p:par>
                        <p:par>
                          <p:cTn id="29" fill="hold">
                            <p:stCondLst>
                              <p:cond delay="3250"/>
                            </p:stCondLst>
                            <p:childTnLst>
                              <p:par>
                                <p:cTn id="30" presetID="22" presetClass="entr" presetSubtype="8" fill="hold" grpId="0" nodeType="afterEffect">
                                  <p:stCondLst>
                                    <p:cond delay="0"/>
                                  </p:stCondLst>
                                  <p:childTnLst>
                                    <p:set>
                                      <p:cBhvr>
                                        <p:cTn id="31" dur="1" fill="hold">
                                          <p:stCondLst>
                                            <p:cond delay="0"/>
                                          </p:stCondLst>
                                        </p:cTn>
                                        <p:tgtEl>
                                          <p:spTgt spid="12">
                                            <p:txEl>
                                              <p:pRg st="5" end="5"/>
                                            </p:txEl>
                                          </p:spTgt>
                                        </p:tgtEl>
                                        <p:attrNameLst>
                                          <p:attrName>style.visibility</p:attrName>
                                        </p:attrNameLst>
                                      </p:cBhvr>
                                      <p:to>
                                        <p:strVal val="visible"/>
                                      </p:to>
                                    </p:set>
                                    <p:animEffect transition="in" filter="wipe(left)">
                                      <p:cBhvr>
                                        <p:cTn id="32" dur="500"/>
                                        <p:tgtEl>
                                          <p:spTgt spid="12">
                                            <p:txEl>
                                              <p:pRg st="5" end="5"/>
                                            </p:txEl>
                                          </p:spTgt>
                                        </p:tgtEl>
                                      </p:cBhvr>
                                    </p:animEffect>
                                  </p:childTnLst>
                                </p:cTn>
                              </p:par>
                            </p:childTnLst>
                          </p:cTn>
                        </p:par>
                        <p:par>
                          <p:cTn id="33" fill="hold">
                            <p:stCondLst>
                              <p:cond delay="3750"/>
                            </p:stCondLst>
                            <p:childTnLst>
                              <p:par>
                                <p:cTn id="34" presetID="22" presetClass="entr" presetSubtype="8" fill="hold" grpId="0" nodeType="afterEffect">
                                  <p:stCondLst>
                                    <p:cond delay="0"/>
                                  </p:stCondLst>
                                  <p:childTnLst>
                                    <p:set>
                                      <p:cBhvr>
                                        <p:cTn id="35" dur="1" fill="hold">
                                          <p:stCondLst>
                                            <p:cond delay="0"/>
                                          </p:stCondLst>
                                        </p:cTn>
                                        <p:tgtEl>
                                          <p:spTgt spid="12">
                                            <p:txEl>
                                              <p:pRg st="6" end="6"/>
                                            </p:txEl>
                                          </p:spTgt>
                                        </p:tgtEl>
                                        <p:attrNameLst>
                                          <p:attrName>style.visibility</p:attrName>
                                        </p:attrNameLst>
                                      </p:cBhvr>
                                      <p:to>
                                        <p:strVal val="visible"/>
                                      </p:to>
                                    </p:set>
                                    <p:animEffect transition="in" filter="wipe(left)">
                                      <p:cBhvr>
                                        <p:cTn id="36" dur="500"/>
                                        <p:tgtEl>
                                          <p:spTgt spid="12">
                                            <p:txEl>
                                              <p:pRg st="6" end="6"/>
                                            </p:txEl>
                                          </p:spTgt>
                                        </p:tgtEl>
                                      </p:cBhvr>
                                    </p:animEffect>
                                  </p:childTnLst>
                                </p:cTn>
                              </p:par>
                            </p:childTnLst>
                          </p:cTn>
                        </p:par>
                        <p:par>
                          <p:cTn id="37" fill="hold">
                            <p:stCondLst>
                              <p:cond delay="4250"/>
                            </p:stCondLst>
                            <p:childTnLst>
                              <p:par>
                                <p:cTn id="38" presetID="22" presetClass="entr" presetSubtype="8" fill="hold" grpId="0" nodeType="afterEffect">
                                  <p:stCondLst>
                                    <p:cond delay="0"/>
                                  </p:stCondLst>
                                  <p:childTnLst>
                                    <p:set>
                                      <p:cBhvr>
                                        <p:cTn id="39" dur="1" fill="hold">
                                          <p:stCondLst>
                                            <p:cond delay="0"/>
                                          </p:stCondLst>
                                        </p:cTn>
                                        <p:tgtEl>
                                          <p:spTgt spid="12">
                                            <p:txEl>
                                              <p:pRg st="7" end="7"/>
                                            </p:txEl>
                                          </p:spTgt>
                                        </p:tgtEl>
                                        <p:attrNameLst>
                                          <p:attrName>style.visibility</p:attrName>
                                        </p:attrNameLst>
                                      </p:cBhvr>
                                      <p:to>
                                        <p:strVal val="visible"/>
                                      </p:to>
                                    </p:set>
                                    <p:animEffect transition="in" filter="wipe(left)">
                                      <p:cBhvr>
                                        <p:cTn id="40" dur="500"/>
                                        <p:tgtEl>
                                          <p:spTgt spid="12">
                                            <p:txEl>
                                              <p:pRg st="7" end="7"/>
                                            </p:txEl>
                                          </p:spTgt>
                                        </p:tgtEl>
                                      </p:cBhvr>
                                    </p:animEffect>
                                  </p:childTnLst>
                                </p:cTn>
                              </p:par>
                            </p:childTnLst>
                          </p:cTn>
                        </p:par>
                        <p:par>
                          <p:cTn id="41" fill="hold">
                            <p:stCondLst>
                              <p:cond delay="4750"/>
                            </p:stCondLst>
                            <p:childTnLst>
                              <p:par>
                                <p:cTn id="42" presetID="22" presetClass="entr" presetSubtype="8" fill="hold" grpId="0" nodeType="afterEffect">
                                  <p:stCondLst>
                                    <p:cond delay="0"/>
                                  </p:stCondLst>
                                  <p:childTnLst>
                                    <p:set>
                                      <p:cBhvr>
                                        <p:cTn id="43" dur="1" fill="hold">
                                          <p:stCondLst>
                                            <p:cond delay="0"/>
                                          </p:stCondLst>
                                        </p:cTn>
                                        <p:tgtEl>
                                          <p:spTgt spid="12">
                                            <p:txEl>
                                              <p:pRg st="8" end="8"/>
                                            </p:txEl>
                                          </p:spTgt>
                                        </p:tgtEl>
                                        <p:attrNameLst>
                                          <p:attrName>style.visibility</p:attrName>
                                        </p:attrNameLst>
                                      </p:cBhvr>
                                      <p:to>
                                        <p:strVal val="visible"/>
                                      </p:to>
                                    </p:set>
                                    <p:animEffect transition="in" filter="wipe(left)">
                                      <p:cBhvr>
                                        <p:cTn id="44" dur="500"/>
                                        <p:tgtEl>
                                          <p:spTgt spid="12">
                                            <p:txEl>
                                              <p:pRg st="8" end="8"/>
                                            </p:txEl>
                                          </p:spTgt>
                                        </p:tgtEl>
                                      </p:cBhvr>
                                    </p:animEffect>
                                  </p:childTnLst>
                                </p:cTn>
                              </p:par>
                            </p:childTnLst>
                          </p:cTn>
                        </p:par>
                        <p:par>
                          <p:cTn id="45" fill="hold">
                            <p:stCondLst>
                              <p:cond delay="5250"/>
                            </p:stCondLst>
                            <p:childTnLst>
                              <p:par>
                                <p:cTn id="46" presetID="42" presetClass="entr" presetSubtype="0" fill="hold" nodeType="after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1000"/>
                                        <p:tgtEl>
                                          <p:spTgt spid="13"/>
                                        </p:tgtEl>
                                      </p:cBhvr>
                                    </p:animEffect>
                                    <p:anim calcmode="lin" valueType="num">
                                      <p:cBhvr>
                                        <p:cTn id="49" dur="1000" fill="hold"/>
                                        <p:tgtEl>
                                          <p:spTgt spid="13"/>
                                        </p:tgtEl>
                                        <p:attrNameLst>
                                          <p:attrName>ppt_x</p:attrName>
                                        </p:attrNameLst>
                                      </p:cBhvr>
                                      <p:tavLst>
                                        <p:tav tm="0">
                                          <p:val>
                                            <p:strVal val="#ppt_x"/>
                                          </p:val>
                                        </p:tav>
                                        <p:tav tm="100000">
                                          <p:val>
                                            <p:strVal val="#ppt_x"/>
                                          </p:val>
                                        </p:tav>
                                      </p:tavLst>
                                    </p:anim>
                                    <p:anim calcmode="lin" valueType="num">
                                      <p:cBhvr>
                                        <p:cTn id="5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ight Triangle 2">
            <a:hlinkClick r:id="rId2"/>
            <a:extLst>
              <a:ext uri="{FF2B5EF4-FFF2-40B4-BE49-F238E27FC236}">
                <a16:creationId xmlns:a16="http://schemas.microsoft.com/office/drawing/2014/main" id="{135C31ED-976F-4182-9BAB-F6F370A7B00F}"/>
              </a:ext>
            </a:extLst>
          </p:cNvPr>
          <p:cNvSpPr/>
          <p:nvPr/>
        </p:nvSpPr>
        <p:spPr>
          <a:xfrm>
            <a:off x="0" y="5159229"/>
            <a:ext cx="2340529" cy="1698771"/>
          </a:xfrm>
          <a:prstGeom prst="r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08075854"/>
      </p:ext>
    </p:extLst>
  </p:cSld>
  <p:clrMapOvr>
    <a:masterClrMapping/>
  </p:clrMapOvr>
</p:sld>
</file>

<file path=ppt/theme/theme1.xml><?xml version="1.0" encoding="utf-8"?>
<a:theme xmlns:a="http://schemas.openxmlformats.org/drawingml/2006/main" name="Office Theme">
  <a:themeElements>
    <a:clrScheme name="Twinkl Template">
      <a:dk1>
        <a:srgbClr val="1C1C1C"/>
      </a:dk1>
      <a:lt1>
        <a:sysClr val="window" lastClr="FFFFFF"/>
      </a:lt1>
      <a:dk2>
        <a:srgbClr val="4A4A4A"/>
      </a:dk2>
      <a:lt2>
        <a:srgbClr val="F4F2F2"/>
      </a:lt2>
      <a:accent1>
        <a:srgbClr val="E34192"/>
      </a:accent1>
      <a:accent2>
        <a:srgbClr val="EB8634"/>
      </a:accent2>
      <a:accent3>
        <a:srgbClr val="E6C734"/>
      </a:accent3>
      <a:accent4>
        <a:srgbClr val="79AD42"/>
      </a:accent4>
      <a:accent5>
        <a:srgbClr val="23A7F9"/>
      </a:accent5>
      <a:accent6>
        <a:srgbClr val="954EBE"/>
      </a:accent6>
      <a:hlink>
        <a:srgbClr val="23A7F9"/>
      </a:hlink>
      <a:folHlink>
        <a:srgbClr val="757070"/>
      </a:folHlink>
    </a:clrScheme>
    <a:fontScheme name="Custom 1">
      <a:majorFont>
        <a:latin typeface="Twinkl Sb"/>
        <a:ea typeface=""/>
        <a:cs typeface=""/>
      </a:majorFont>
      <a:minorFont>
        <a:latin typeface="Twink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8A0D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Point Guidance.pptx" id="{C62058F5-E99F-4F27-B9E9-05AC47688FF5}" vid="{052CBA24-7177-4CBD-BE8E-943201157C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PowerPoint Template</Template>
  <TotalTime>74</TotalTime>
  <Words>261</Words>
  <Application>Microsoft Office PowerPoint</Application>
  <PresentationFormat>On-screen Show (4:3)</PresentationFormat>
  <Paragraphs>37</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Twinkl</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Guidance</dc:title>
  <dc:creator>Richard Wehli</dc:creator>
  <cp:lastModifiedBy>Richard Wehli</cp:lastModifiedBy>
  <cp:revision>26</cp:revision>
  <dcterms:created xsi:type="dcterms:W3CDTF">2020-12-11T09:44:43Z</dcterms:created>
  <dcterms:modified xsi:type="dcterms:W3CDTF">2021-01-05T09:49:26Z</dcterms:modified>
</cp:coreProperties>
</file>

<file path=docProps/thumbnail.jpeg>
</file>